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8"/>
  </p:notesMasterIdLst>
  <p:sldIdLst>
    <p:sldId id="257" r:id="rId5"/>
    <p:sldId id="294" r:id="rId6"/>
    <p:sldId id="263" r:id="rId7"/>
    <p:sldId id="313" r:id="rId8"/>
    <p:sldId id="264" r:id="rId9"/>
    <p:sldId id="265" r:id="rId10"/>
    <p:sldId id="291" r:id="rId11"/>
    <p:sldId id="266" r:id="rId12"/>
    <p:sldId id="310" r:id="rId13"/>
    <p:sldId id="260" r:id="rId14"/>
    <p:sldId id="261" r:id="rId15"/>
    <p:sldId id="262" r:id="rId16"/>
    <p:sldId id="31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19" autoAdjust="0"/>
  </p:normalViewPr>
  <p:slideViewPr>
    <p:cSldViewPr snapToGrid="0">
      <p:cViewPr varScale="1">
        <p:scale>
          <a:sx n="161" d="100"/>
          <a:sy n="161" d="100"/>
        </p:scale>
        <p:origin x="15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DB4A2-96AA-4BA4-8574-EB1283CBC551}" type="datetimeFigureOut">
              <a:rPr lang="en-US" smtClean="0"/>
              <a:t>8/29/2022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C628E-540C-4559-8A8B-7404AACA07B9}" type="slidenum">
              <a:rPr lang="en-US" smtClean="0"/>
              <a:t>‹#›</a:t>
            </a:fld>
            <a:endParaRPr lang="en-US"/>
          </a:p>
        </p:txBody>
      </p:sp>
    </p:spTree>
    <p:extLst>
      <p:ext uri="{BB962C8B-B14F-4D97-AF65-F5344CB8AC3E}">
        <p14:creationId xmlns:p14="http://schemas.microsoft.com/office/powerpoint/2010/main" val="158337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MS Gothic" panose="020B0609070205080204" pitchFamily="49" charset="-128"/>
                <a:cs typeface="Arial" panose="020B0604020202020204" pitchFamily="34" charset="0"/>
              </a:rPr>
              <a:t>RAFAEL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MS Gothic" panose="020B06090702050802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MS Gothic" panose="020B06090702050802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MS Gothic" panose="020B0609070205080204" pitchFamily="49" charset="-128"/>
                <a:cs typeface="Arial" panose="020B0604020202020204" pitchFamily="34" charset="0"/>
              </a:rPr>
              <a:t>Historically, charges with new merchants or in new locations were an indicator for potential fraud.  This was supported by older literature and common, albeit out-of-date business practice.  However, as the world economy becomes increasingly online and distributed this is now seen as less of a red flag. </a:t>
            </a:r>
            <a:r>
              <a:rPr lang="en-US" sz="1800" dirty="0">
                <a:solidFill>
                  <a:srgbClr val="000000"/>
                </a:solidFill>
                <a:effectLst/>
                <a:latin typeface="Arial" panose="020B0604020202020204" pitchFamily="34" charset="0"/>
                <a:ea typeface="MS Gothic" panose="020B0609070205080204" pitchFamily="49" charset="-128"/>
                <a:cs typeface="Arial" panose="020B0604020202020204" pitchFamily="34" charset="0"/>
              </a:rPr>
              <a:t>I</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 today’s globalized economy, new charges from a new vendor are often just an indicator that a customer is trying something new for the first time. In instances where criminals have initiated a fraudulent transaction with a new vendor where it is approved, those same malicious actors are now more likely to exploit that channel again and again until circumstances close off that opportunity. This helps explain why the repeat-vendor predictor is not statistically significant.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NEXT UP: </a:t>
            </a:r>
            <a:r>
              <a:rPr lang="en-US"/>
              <a:t>DAN </a:t>
            </a:r>
            <a:endParaRPr lang="en-US" dirty="0"/>
          </a:p>
        </p:txBody>
      </p:sp>
      <p:sp>
        <p:nvSpPr>
          <p:cNvPr id="4" name="Slide Number Placeholder 3"/>
          <p:cNvSpPr>
            <a:spLocks noGrp="1"/>
          </p:cNvSpPr>
          <p:nvPr>
            <p:ph type="sldNum" sz="quarter" idx="5"/>
          </p:nvPr>
        </p:nvSpPr>
        <p:spPr/>
        <p:txBody>
          <a:bodyPr/>
          <a:lstStyle/>
          <a:p>
            <a:fld id="{AD2F01B8-FCD0-47F3-AF9D-C8FCAFAA6AF9}" type="slidenum">
              <a:rPr lang="en-US" smtClean="0"/>
              <a:t>2</a:t>
            </a:fld>
            <a:endParaRPr lang="en-US"/>
          </a:p>
        </p:txBody>
      </p:sp>
    </p:spTree>
    <p:extLst>
      <p:ext uri="{BB962C8B-B14F-4D97-AF65-F5344CB8AC3E}">
        <p14:creationId xmlns:p14="http://schemas.microsoft.com/office/powerpoint/2010/main" val="2531934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cs typeface="Arial" panose="020B0604020202020204" pitchFamily="34" charset="0"/>
              </a:rPr>
              <a:t>DAN 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Arial" panose="020B0604020202020204" pitchFamily="34" charset="0"/>
                <a:cs typeface="Arial" panose="020B0604020202020204" pitchFamily="34" charset="0"/>
              </a:rPr>
              <a:t>If we had more resources at our disposal, we would invest in creating a neural network to catch post-transaction fraud given that the current credit card processing ecosystem allows for a matter of hours, if not days, to catch this fraud. Based on an NIT study of credit card detection models, </a:t>
            </a: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the highest performing models are ensembles that leverage Neural Networks, whose creation is beyond the scope of this course and this team’s current capabilities. For example, the NIT paper found that fuzzy clustering with neural networks achieved a 93.9% TP rate and less than a 6.10% FP rate. More complex approaches to classification can be more beneficial than our present approach.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D2F01B8-FCD0-47F3-AF9D-C8FCAFAA6AF9}" type="slidenum">
              <a:rPr lang="en-US" smtClean="0"/>
              <a:t>4</a:t>
            </a:fld>
            <a:endParaRPr lang="en-US"/>
          </a:p>
        </p:txBody>
      </p:sp>
    </p:spTree>
    <p:extLst>
      <p:ext uri="{BB962C8B-B14F-4D97-AF65-F5344CB8AC3E}">
        <p14:creationId xmlns:p14="http://schemas.microsoft.com/office/powerpoint/2010/main" val="258372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DAN F</a:t>
            </a:r>
          </a:p>
        </p:txBody>
      </p:sp>
      <p:sp>
        <p:nvSpPr>
          <p:cNvPr id="4" name="Slide Number Placeholder 3"/>
          <p:cNvSpPr>
            <a:spLocks noGrp="1"/>
          </p:cNvSpPr>
          <p:nvPr>
            <p:ph type="sldNum" sz="quarter" idx="5"/>
          </p:nvPr>
        </p:nvSpPr>
        <p:spPr/>
        <p:txBody>
          <a:bodyPr/>
          <a:lstStyle/>
          <a:p>
            <a:fld id="{AD2F01B8-FCD0-47F3-AF9D-C8FCAFAA6AF9}" type="slidenum">
              <a:rPr lang="en-US" smtClean="0"/>
              <a:t>7</a:t>
            </a:fld>
            <a:endParaRPr lang="en-US"/>
          </a:p>
        </p:txBody>
      </p:sp>
    </p:spTree>
    <p:extLst>
      <p:ext uri="{BB962C8B-B14F-4D97-AF65-F5344CB8AC3E}">
        <p14:creationId xmlns:p14="http://schemas.microsoft.com/office/powerpoint/2010/main" val="2813731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GEETA</a:t>
            </a:r>
          </a:p>
        </p:txBody>
      </p:sp>
      <p:sp>
        <p:nvSpPr>
          <p:cNvPr id="4" name="Slide Number Placeholder 3"/>
          <p:cNvSpPr>
            <a:spLocks noGrp="1"/>
          </p:cNvSpPr>
          <p:nvPr>
            <p:ph type="sldNum" sz="quarter" idx="5"/>
          </p:nvPr>
        </p:nvSpPr>
        <p:spPr/>
        <p:txBody>
          <a:bodyPr/>
          <a:lstStyle/>
          <a:p>
            <a:fld id="{AD2F01B8-FCD0-47F3-AF9D-C8FCAFAA6AF9}" type="slidenum">
              <a:rPr lang="en-US" smtClean="0"/>
              <a:t>9</a:t>
            </a:fld>
            <a:endParaRPr lang="en-US"/>
          </a:p>
        </p:txBody>
      </p:sp>
    </p:spTree>
    <p:extLst>
      <p:ext uri="{BB962C8B-B14F-4D97-AF65-F5344CB8AC3E}">
        <p14:creationId xmlns:p14="http://schemas.microsoft.com/office/powerpoint/2010/main" val="81386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8/27/2022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8/27/2022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8/27/2022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8/27/2022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8/27/2022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8/27/2022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pexels.com/photo/man-sitting-in-front-of-three-computers-4974915/"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knightbearr/sales-product-data"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knightbearr/sales-product-data"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dhanushnarayananr/credit-card-fraud"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kaggle.com/datasets/kartik2112/fraud-detec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Dan Sartoris</a:t>
            </a:r>
            <a:br>
              <a:rPr lang="en-US" dirty="0"/>
            </a:br>
            <a:r>
              <a:rPr lang="en-US" dirty="0"/>
              <a:t>Data Visualization Examples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t>Not classified or subject to non-disclosure agreements</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2 Dimensional Heat Transfer In Excel</a:t>
            </a:r>
          </a:p>
        </p:txBody>
      </p:sp>
      <p:graphicFrame>
        <p:nvGraphicFramePr>
          <p:cNvPr id="5" name="Table 4">
            <a:extLst>
              <a:ext uri="{FF2B5EF4-FFF2-40B4-BE49-F238E27FC236}">
                <a16:creationId xmlns:a16="http://schemas.microsoft.com/office/drawing/2014/main" id="{9C0A2607-D10B-C7DC-AFF6-5356B486DECB}"/>
              </a:ext>
            </a:extLst>
          </p:cNvPr>
          <p:cNvGraphicFramePr>
            <a:graphicFrameLocks noGrp="1"/>
          </p:cNvGraphicFramePr>
          <p:nvPr/>
        </p:nvGraphicFramePr>
        <p:xfrm>
          <a:off x="2559468" y="2335210"/>
          <a:ext cx="7073063" cy="3652843"/>
        </p:xfrm>
        <a:graphic>
          <a:graphicData uri="http://schemas.openxmlformats.org/drawingml/2006/table">
            <a:tbl>
              <a:tblPr/>
              <a:tblGrid>
                <a:gridCol w="323111">
                  <a:extLst>
                    <a:ext uri="{9D8B030D-6E8A-4147-A177-3AD203B41FA5}">
                      <a16:colId xmlns:a16="http://schemas.microsoft.com/office/drawing/2014/main" val="793096632"/>
                    </a:ext>
                  </a:extLst>
                </a:gridCol>
                <a:gridCol w="95923">
                  <a:extLst>
                    <a:ext uri="{9D8B030D-6E8A-4147-A177-3AD203B41FA5}">
                      <a16:colId xmlns:a16="http://schemas.microsoft.com/office/drawing/2014/main" val="4208309025"/>
                    </a:ext>
                  </a:extLst>
                </a:gridCol>
                <a:gridCol w="95923">
                  <a:extLst>
                    <a:ext uri="{9D8B030D-6E8A-4147-A177-3AD203B41FA5}">
                      <a16:colId xmlns:a16="http://schemas.microsoft.com/office/drawing/2014/main" val="2927115162"/>
                    </a:ext>
                  </a:extLst>
                </a:gridCol>
                <a:gridCol w="95923">
                  <a:extLst>
                    <a:ext uri="{9D8B030D-6E8A-4147-A177-3AD203B41FA5}">
                      <a16:colId xmlns:a16="http://schemas.microsoft.com/office/drawing/2014/main" val="2467857794"/>
                    </a:ext>
                  </a:extLst>
                </a:gridCol>
                <a:gridCol w="95923">
                  <a:extLst>
                    <a:ext uri="{9D8B030D-6E8A-4147-A177-3AD203B41FA5}">
                      <a16:colId xmlns:a16="http://schemas.microsoft.com/office/drawing/2014/main" val="3998395604"/>
                    </a:ext>
                  </a:extLst>
                </a:gridCol>
                <a:gridCol w="95923">
                  <a:extLst>
                    <a:ext uri="{9D8B030D-6E8A-4147-A177-3AD203B41FA5}">
                      <a16:colId xmlns:a16="http://schemas.microsoft.com/office/drawing/2014/main" val="2500915091"/>
                    </a:ext>
                  </a:extLst>
                </a:gridCol>
                <a:gridCol w="95923">
                  <a:extLst>
                    <a:ext uri="{9D8B030D-6E8A-4147-A177-3AD203B41FA5}">
                      <a16:colId xmlns:a16="http://schemas.microsoft.com/office/drawing/2014/main" val="2170968678"/>
                    </a:ext>
                  </a:extLst>
                </a:gridCol>
                <a:gridCol w="95923">
                  <a:extLst>
                    <a:ext uri="{9D8B030D-6E8A-4147-A177-3AD203B41FA5}">
                      <a16:colId xmlns:a16="http://schemas.microsoft.com/office/drawing/2014/main" val="3966768893"/>
                    </a:ext>
                  </a:extLst>
                </a:gridCol>
                <a:gridCol w="95923">
                  <a:extLst>
                    <a:ext uri="{9D8B030D-6E8A-4147-A177-3AD203B41FA5}">
                      <a16:colId xmlns:a16="http://schemas.microsoft.com/office/drawing/2014/main" val="1523113645"/>
                    </a:ext>
                  </a:extLst>
                </a:gridCol>
                <a:gridCol w="95923">
                  <a:extLst>
                    <a:ext uri="{9D8B030D-6E8A-4147-A177-3AD203B41FA5}">
                      <a16:colId xmlns:a16="http://schemas.microsoft.com/office/drawing/2014/main" val="1271358905"/>
                    </a:ext>
                  </a:extLst>
                </a:gridCol>
                <a:gridCol w="95923">
                  <a:extLst>
                    <a:ext uri="{9D8B030D-6E8A-4147-A177-3AD203B41FA5}">
                      <a16:colId xmlns:a16="http://schemas.microsoft.com/office/drawing/2014/main" val="1729295829"/>
                    </a:ext>
                  </a:extLst>
                </a:gridCol>
                <a:gridCol w="95923">
                  <a:extLst>
                    <a:ext uri="{9D8B030D-6E8A-4147-A177-3AD203B41FA5}">
                      <a16:colId xmlns:a16="http://schemas.microsoft.com/office/drawing/2014/main" val="1605068387"/>
                    </a:ext>
                  </a:extLst>
                </a:gridCol>
                <a:gridCol w="95923">
                  <a:extLst>
                    <a:ext uri="{9D8B030D-6E8A-4147-A177-3AD203B41FA5}">
                      <a16:colId xmlns:a16="http://schemas.microsoft.com/office/drawing/2014/main" val="420580898"/>
                    </a:ext>
                  </a:extLst>
                </a:gridCol>
                <a:gridCol w="95923">
                  <a:extLst>
                    <a:ext uri="{9D8B030D-6E8A-4147-A177-3AD203B41FA5}">
                      <a16:colId xmlns:a16="http://schemas.microsoft.com/office/drawing/2014/main" val="1376791624"/>
                    </a:ext>
                  </a:extLst>
                </a:gridCol>
                <a:gridCol w="95923">
                  <a:extLst>
                    <a:ext uri="{9D8B030D-6E8A-4147-A177-3AD203B41FA5}">
                      <a16:colId xmlns:a16="http://schemas.microsoft.com/office/drawing/2014/main" val="1087028279"/>
                    </a:ext>
                  </a:extLst>
                </a:gridCol>
                <a:gridCol w="95923">
                  <a:extLst>
                    <a:ext uri="{9D8B030D-6E8A-4147-A177-3AD203B41FA5}">
                      <a16:colId xmlns:a16="http://schemas.microsoft.com/office/drawing/2014/main" val="4019992485"/>
                    </a:ext>
                  </a:extLst>
                </a:gridCol>
                <a:gridCol w="95923">
                  <a:extLst>
                    <a:ext uri="{9D8B030D-6E8A-4147-A177-3AD203B41FA5}">
                      <a16:colId xmlns:a16="http://schemas.microsoft.com/office/drawing/2014/main" val="1902072230"/>
                    </a:ext>
                  </a:extLst>
                </a:gridCol>
                <a:gridCol w="95923">
                  <a:extLst>
                    <a:ext uri="{9D8B030D-6E8A-4147-A177-3AD203B41FA5}">
                      <a16:colId xmlns:a16="http://schemas.microsoft.com/office/drawing/2014/main" val="526559417"/>
                    </a:ext>
                  </a:extLst>
                </a:gridCol>
                <a:gridCol w="95923">
                  <a:extLst>
                    <a:ext uri="{9D8B030D-6E8A-4147-A177-3AD203B41FA5}">
                      <a16:colId xmlns:a16="http://schemas.microsoft.com/office/drawing/2014/main" val="2163012268"/>
                    </a:ext>
                  </a:extLst>
                </a:gridCol>
                <a:gridCol w="95923">
                  <a:extLst>
                    <a:ext uri="{9D8B030D-6E8A-4147-A177-3AD203B41FA5}">
                      <a16:colId xmlns:a16="http://schemas.microsoft.com/office/drawing/2014/main" val="2780557980"/>
                    </a:ext>
                  </a:extLst>
                </a:gridCol>
                <a:gridCol w="95923">
                  <a:extLst>
                    <a:ext uri="{9D8B030D-6E8A-4147-A177-3AD203B41FA5}">
                      <a16:colId xmlns:a16="http://schemas.microsoft.com/office/drawing/2014/main" val="3256760881"/>
                    </a:ext>
                  </a:extLst>
                </a:gridCol>
                <a:gridCol w="95923">
                  <a:extLst>
                    <a:ext uri="{9D8B030D-6E8A-4147-A177-3AD203B41FA5}">
                      <a16:colId xmlns:a16="http://schemas.microsoft.com/office/drawing/2014/main" val="1538193820"/>
                    </a:ext>
                  </a:extLst>
                </a:gridCol>
                <a:gridCol w="95923">
                  <a:extLst>
                    <a:ext uri="{9D8B030D-6E8A-4147-A177-3AD203B41FA5}">
                      <a16:colId xmlns:a16="http://schemas.microsoft.com/office/drawing/2014/main" val="4141901236"/>
                    </a:ext>
                  </a:extLst>
                </a:gridCol>
                <a:gridCol w="95923">
                  <a:extLst>
                    <a:ext uri="{9D8B030D-6E8A-4147-A177-3AD203B41FA5}">
                      <a16:colId xmlns:a16="http://schemas.microsoft.com/office/drawing/2014/main" val="3525249927"/>
                    </a:ext>
                  </a:extLst>
                </a:gridCol>
                <a:gridCol w="95923">
                  <a:extLst>
                    <a:ext uri="{9D8B030D-6E8A-4147-A177-3AD203B41FA5}">
                      <a16:colId xmlns:a16="http://schemas.microsoft.com/office/drawing/2014/main" val="730272870"/>
                    </a:ext>
                  </a:extLst>
                </a:gridCol>
                <a:gridCol w="95923">
                  <a:extLst>
                    <a:ext uri="{9D8B030D-6E8A-4147-A177-3AD203B41FA5}">
                      <a16:colId xmlns:a16="http://schemas.microsoft.com/office/drawing/2014/main" val="2063119886"/>
                    </a:ext>
                  </a:extLst>
                </a:gridCol>
                <a:gridCol w="95923">
                  <a:extLst>
                    <a:ext uri="{9D8B030D-6E8A-4147-A177-3AD203B41FA5}">
                      <a16:colId xmlns:a16="http://schemas.microsoft.com/office/drawing/2014/main" val="965997351"/>
                    </a:ext>
                  </a:extLst>
                </a:gridCol>
                <a:gridCol w="95923">
                  <a:extLst>
                    <a:ext uri="{9D8B030D-6E8A-4147-A177-3AD203B41FA5}">
                      <a16:colId xmlns:a16="http://schemas.microsoft.com/office/drawing/2014/main" val="226493470"/>
                    </a:ext>
                  </a:extLst>
                </a:gridCol>
                <a:gridCol w="95923">
                  <a:extLst>
                    <a:ext uri="{9D8B030D-6E8A-4147-A177-3AD203B41FA5}">
                      <a16:colId xmlns:a16="http://schemas.microsoft.com/office/drawing/2014/main" val="2648753113"/>
                    </a:ext>
                  </a:extLst>
                </a:gridCol>
                <a:gridCol w="95923">
                  <a:extLst>
                    <a:ext uri="{9D8B030D-6E8A-4147-A177-3AD203B41FA5}">
                      <a16:colId xmlns:a16="http://schemas.microsoft.com/office/drawing/2014/main" val="2122267954"/>
                    </a:ext>
                  </a:extLst>
                </a:gridCol>
                <a:gridCol w="95923">
                  <a:extLst>
                    <a:ext uri="{9D8B030D-6E8A-4147-A177-3AD203B41FA5}">
                      <a16:colId xmlns:a16="http://schemas.microsoft.com/office/drawing/2014/main" val="1043280451"/>
                    </a:ext>
                  </a:extLst>
                </a:gridCol>
                <a:gridCol w="95923">
                  <a:extLst>
                    <a:ext uri="{9D8B030D-6E8A-4147-A177-3AD203B41FA5}">
                      <a16:colId xmlns:a16="http://schemas.microsoft.com/office/drawing/2014/main" val="250079736"/>
                    </a:ext>
                  </a:extLst>
                </a:gridCol>
                <a:gridCol w="95923">
                  <a:extLst>
                    <a:ext uri="{9D8B030D-6E8A-4147-A177-3AD203B41FA5}">
                      <a16:colId xmlns:a16="http://schemas.microsoft.com/office/drawing/2014/main" val="600108510"/>
                    </a:ext>
                  </a:extLst>
                </a:gridCol>
                <a:gridCol w="95923">
                  <a:extLst>
                    <a:ext uri="{9D8B030D-6E8A-4147-A177-3AD203B41FA5}">
                      <a16:colId xmlns:a16="http://schemas.microsoft.com/office/drawing/2014/main" val="2079715258"/>
                    </a:ext>
                  </a:extLst>
                </a:gridCol>
                <a:gridCol w="95923">
                  <a:extLst>
                    <a:ext uri="{9D8B030D-6E8A-4147-A177-3AD203B41FA5}">
                      <a16:colId xmlns:a16="http://schemas.microsoft.com/office/drawing/2014/main" val="630264536"/>
                    </a:ext>
                  </a:extLst>
                </a:gridCol>
                <a:gridCol w="95923">
                  <a:extLst>
                    <a:ext uri="{9D8B030D-6E8A-4147-A177-3AD203B41FA5}">
                      <a16:colId xmlns:a16="http://schemas.microsoft.com/office/drawing/2014/main" val="283295104"/>
                    </a:ext>
                  </a:extLst>
                </a:gridCol>
                <a:gridCol w="95923">
                  <a:extLst>
                    <a:ext uri="{9D8B030D-6E8A-4147-A177-3AD203B41FA5}">
                      <a16:colId xmlns:a16="http://schemas.microsoft.com/office/drawing/2014/main" val="3989157361"/>
                    </a:ext>
                  </a:extLst>
                </a:gridCol>
                <a:gridCol w="95923">
                  <a:extLst>
                    <a:ext uri="{9D8B030D-6E8A-4147-A177-3AD203B41FA5}">
                      <a16:colId xmlns:a16="http://schemas.microsoft.com/office/drawing/2014/main" val="3362754052"/>
                    </a:ext>
                  </a:extLst>
                </a:gridCol>
                <a:gridCol w="95923">
                  <a:extLst>
                    <a:ext uri="{9D8B030D-6E8A-4147-A177-3AD203B41FA5}">
                      <a16:colId xmlns:a16="http://schemas.microsoft.com/office/drawing/2014/main" val="3346045189"/>
                    </a:ext>
                  </a:extLst>
                </a:gridCol>
                <a:gridCol w="95923">
                  <a:extLst>
                    <a:ext uri="{9D8B030D-6E8A-4147-A177-3AD203B41FA5}">
                      <a16:colId xmlns:a16="http://schemas.microsoft.com/office/drawing/2014/main" val="2710366354"/>
                    </a:ext>
                  </a:extLst>
                </a:gridCol>
                <a:gridCol w="95923">
                  <a:extLst>
                    <a:ext uri="{9D8B030D-6E8A-4147-A177-3AD203B41FA5}">
                      <a16:colId xmlns:a16="http://schemas.microsoft.com/office/drawing/2014/main" val="782462516"/>
                    </a:ext>
                  </a:extLst>
                </a:gridCol>
                <a:gridCol w="95923">
                  <a:extLst>
                    <a:ext uri="{9D8B030D-6E8A-4147-A177-3AD203B41FA5}">
                      <a16:colId xmlns:a16="http://schemas.microsoft.com/office/drawing/2014/main" val="2337534433"/>
                    </a:ext>
                  </a:extLst>
                </a:gridCol>
                <a:gridCol w="95923">
                  <a:extLst>
                    <a:ext uri="{9D8B030D-6E8A-4147-A177-3AD203B41FA5}">
                      <a16:colId xmlns:a16="http://schemas.microsoft.com/office/drawing/2014/main" val="1389072620"/>
                    </a:ext>
                  </a:extLst>
                </a:gridCol>
                <a:gridCol w="95923">
                  <a:extLst>
                    <a:ext uri="{9D8B030D-6E8A-4147-A177-3AD203B41FA5}">
                      <a16:colId xmlns:a16="http://schemas.microsoft.com/office/drawing/2014/main" val="2906780626"/>
                    </a:ext>
                  </a:extLst>
                </a:gridCol>
                <a:gridCol w="95923">
                  <a:extLst>
                    <a:ext uri="{9D8B030D-6E8A-4147-A177-3AD203B41FA5}">
                      <a16:colId xmlns:a16="http://schemas.microsoft.com/office/drawing/2014/main" val="1010092635"/>
                    </a:ext>
                  </a:extLst>
                </a:gridCol>
                <a:gridCol w="95923">
                  <a:extLst>
                    <a:ext uri="{9D8B030D-6E8A-4147-A177-3AD203B41FA5}">
                      <a16:colId xmlns:a16="http://schemas.microsoft.com/office/drawing/2014/main" val="3284070804"/>
                    </a:ext>
                  </a:extLst>
                </a:gridCol>
                <a:gridCol w="95923">
                  <a:extLst>
                    <a:ext uri="{9D8B030D-6E8A-4147-A177-3AD203B41FA5}">
                      <a16:colId xmlns:a16="http://schemas.microsoft.com/office/drawing/2014/main" val="4288443153"/>
                    </a:ext>
                  </a:extLst>
                </a:gridCol>
                <a:gridCol w="95923">
                  <a:extLst>
                    <a:ext uri="{9D8B030D-6E8A-4147-A177-3AD203B41FA5}">
                      <a16:colId xmlns:a16="http://schemas.microsoft.com/office/drawing/2014/main" val="3313361306"/>
                    </a:ext>
                  </a:extLst>
                </a:gridCol>
                <a:gridCol w="95923">
                  <a:extLst>
                    <a:ext uri="{9D8B030D-6E8A-4147-A177-3AD203B41FA5}">
                      <a16:colId xmlns:a16="http://schemas.microsoft.com/office/drawing/2014/main" val="3338369996"/>
                    </a:ext>
                  </a:extLst>
                </a:gridCol>
                <a:gridCol w="95923">
                  <a:extLst>
                    <a:ext uri="{9D8B030D-6E8A-4147-A177-3AD203B41FA5}">
                      <a16:colId xmlns:a16="http://schemas.microsoft.com/office/drawing/2014/main" val="169769630"/>
                    </a:ext>
                  </a:extLst>
                </a:gridCol>
                <a:gridCol w="95923">
                  <a:extLst>
                    <a:ext uri="{9D8B030D-6E8A-4147-A177-3AD203B41FA5}">
                      <a16:colId xmlns:a16="http://schemas.microsoft.com/office/drawing/2014/main" val="48911867"/>
                    </a:ext>
                  </a:extLst>
                </a:gridCol>
                <a:gridCol w="95923">
                  <a:extLst>
                    <a:ext uri="{9D8B030D-6E8A-4147-A177-3AD203B41FA5}">
                      <a16:colId xmlns:a16="http://schemas.microsoft.com/office/drawing/2014/main" val="2118053178"/>
                    </a:ext>
                  </a:extLst>
                </a:gridCol>
                <a:gridCol w="95923">
                  <a:extLst>
                    <a:ext uri="{9D8B030D-6E8A-4147-A177-3AD203B41FA5}">
                      <a16:colId xmlns:a16="http://schemas.microsoft.com/office/drawing/2014/main" val="714279298"/>
                    </a:ext>
                  </a:extLst>
                </a:gridCol>
                <a:gridCol w="95923">
                  <a:extLst>
                    <a:ext uri="{9D8B030D-6E8A-4147-A177-3AD203B41FA5}">
                      <a16:colId xmlns:a16="http://schemas.microsoft.com/office/drawing/2014/main" val="800277740"/>
                    </a:ext>
                  </a:extLst>
                </a:gridCol>
                <a:gridCol w="95923">
                  <a:extLst>
                    <a:ext uri="{9D8B030D-6E8A-4147-A177-3AD203B41FA5}">
                      <a16:colId xmlns:a16="http://schemas.microsoft.com/office/drawing/2014/main" val="2860518169"/>
                    </a:ext>
                  </a:extLst>
                </a:gridCol>
                <a:gridCol w="95923">
                  <a:extLst>
                    <a:ext uri="{9D8B030D-6E8A-4147-A177-3AD203B41FA5}">
                      <a16:colId xmlns:a16="http://schemas.microsoft.com/office/drawing/2014/main" val="2247170303"/>
                    </a:ext>
                  </a:extLst>
                </a:gridCol>
                <a:gridCol w="95923">
                  <a:extLst>
                    <a:ext uri="{9D8B030D-6E8A-4147-A177-3AD203B41FA5}">
                      <a16:colId xmlns:a16="http://schemas.microsoft.com/office/drawing/2014/main" val="2851693667"/>
                    </a:ext>
                  </a:extLst>
                </a:gridCol>
                <a:gridCol w="95923">
                  <a:extLst>
                    <a:ext uri="{9D8B030D-6E8A-4147-A177-3AD203B41FA5}">
                      <a16:colId xmlns:a16="http://schemas.microsoft.com/office/drawing/2014/main" val="5203882"/>
                    </a:ext>
                  </a:extLst>
                </a:gridCol>
                <a:gridCol w="95923">
                  <a:extLst>
                    <a:ext uri="{9D8B030D-6E8A-4147-A177-3AD203B41FA5}">
                      <a16:colId xmlns:a16="http://schemas.microsoft.com/office/drawing/2014/main" val="790219086"/>
                    </a:ext>
                  </a:extLst>
                </a:gridCol>
                <a:gridCol w="95923">
                  <a:extLst>
                    <a:ext uri="{9D8B030D-6E8A-4147-A177-3AD203B41FA5}">
                      <a16:colId xmlns:a16="http://schemas.microsoft.com/office/drawing/2014/main" val="3358605286"/>
                    </a:ext>
                  </a:extLst>
                </a:gridCol>
                <a:gridCol w="95923">
                  <a:extLst>
                    <a:ext uri="{9D8B030D-6E8A-4147-A177-3AD203B41FA5}">
                      <a16:colId xmlns:a16="http://schemas.microsoft.com/office/drawing/2014/main" val="1521585299"/>
                    </a:ext>
                  </a:extLst>
                </a:gridCol>
                <a:gridCol w="95923">
                  <a:extLst>
                    <a:ext uri="{9D8B030D-6E8A-4147-A177-3AD203B41FA5}">
                      <a16:colId xmlns:a16="http://schemas.microsoft.com/office/drawing/2014/main" val="1841420379"/>
                    </a:ext>
                  </a:extLst>
                </a:gridCol>
                <a:gridCol w="95923">
                  <a:extLst>
                    <a:ext uri="{9D8B030D-6E8A-4147-A177-3AD203B41FA5}">
                      <a16:colId xmlns:a16="http://schemas.microsoft.com/office/drawing/2014/main" val="1986801621"/>
                    </a:ext>
                  </a:extLst>
                </a:gridCol>
                <a:gridCol w="95923">
                  <a:extLst>
                    <a:ext uri="{9D8B030D-6E8A-4147-A177-3AD203B41FA5}">
                      <a16:colId xmlns:a16="http://schemas.microsoft.com/office/drawing/2014/main" val="4131014096"/>
                    </a:ext>
                  </a:extLst>
                </a:gridCol>
                <a:gridCol w="95923">
                  <a:extLst>
                    <a:ext uri="{9D8B030D-6E8A-4147-A177-3AD203B41FA5}">
                      <a16:colId xmlns:a16="http://schemas.microsoft.com/office/drawing/2014/main" val="588731408"/>
                    </a:ext>
                  </a:extLst>
                </a:gridCol>
                <a:gridCol w="95923">
                  <a:extLst>
                    <a:ext uri="{9D8B030D-6E8A-4147-A177-3AD203B41FA5}">
                      <a16:colId xmlns:a16="http://schemas.microsoft.com/office/drawing/2014/main" val="1594983154"/>
                    </a:ext>
                  </a:extLst>
                </a:gridCol>
                <a:gridCol w="95923">
                  <a:extLst>
                    <a:ext uri="{9D8B030D-6E8A-4147-A177-3AD203B41FA5}">
                      <a16:colId xmlns:a16="http://schemas.microsoft.com/office/drawing/2014/main" val="1152748214"/>
                    </a:ext>
                  </a:extLst>
                </a:gridCol>
                <a:gridCol w="95923">
                  <a:extLst>
                    <a:ext uri="{9D8B030D-6E8A-4147-A177-3AD203B41FA5}">
                      <a16:colId xmlns:a16="http://schemas.microsoft.com/office/drawing/2014/main" val="2996189440"/>
                    </a:ext>
                  </a:extLst>
                </a:gridCol>
                <a:gridCol w="323111">
                  <a:extLst>
                    <a:ext uri="{9D8B030D-6E8A-4147-A177-3AD203B41FA5}">
                      <a16:colId xmlns:a16="http://schemas.microsoft.com/office/drawing/2014/main" val="4256933712"/>
                    </a:ext>
                  </a:extLst>
                </a:gridCol>
              </a:tblGrid>
              <a:tr h="102608">
                <a:tc>
                  <a:txBody>
                    <a:bodyPr/>
                    <a:lstStyle/>
                    <a:p>
                      <a:pPr algn="r" fontAlgn="b"/>
                      <a:r>
                        <a:rPr lang="en-US" sz="600" b="0" i="0" u="none" strike="noStrike">
                          <a:solidFill>
                            <a:srgbClr val="000000"/>
                          </a:solidFill>
                          <a:effectLst/>
                          <a:latin typeface="Calibri" panose="020F0502020204030204" pitchFamily="34" charset="0"/>
                        </a:rPr>
                        <a:t>25.5407</a:t>
                      </a:r>
                    </a:p>
                  </a:txBody>
                  <a:tcPr marL="5130" marR="5130" marT="5130" marB="0" anchor="b">
                    <a:lnL>
                      <a:noFill/>
                    </a:lnL>
                    <a:lnR>
                      <a:noFill/>
                    </a:lnR>
                    <a:lnT>
                      <a:noFill/>
                    </a:lnT>
                    <a:lnB>
                      <a:noFill/>
                    </a:lnB>
                    <a:solidFill>
                      <a:srgbClr val="0070C0"/>
                    </a:solidFill>
                  </a:tcPr>
                </a:tc>
                <a:tc>
                  <a:txBody>
                    <a:bodyPr/>
                    <a:lstStyle/>
                    <a:p>
                      <a:pPr algn="r" fontAlgn="b"/>
                      <a:r>
                        <a:rPr lang="en-US" sz="600" b="0" i="0" u="none" strike="noStrike">
                          <a:solidFill>
                            <a:srgbClr val="000000"/>
                          </a:solidFill>
                          <a:effectLst/>
                          <a:latin typeface="Calibri" panose="020F0502020204030204" pitchFamily="34" charset="0"/>
                        </a:rPr>
                        <a:t>52</a:t>
                      </a:r>
                    </a:p>
                  </a:txBody>
                  <a:tcPr marL="5130" marR="5130" marT="5130" marB="0" anchor="b">
                    <a:lnL>
                      <a:noFill/>
                    </a:lnL>
                    <a:lnR>
                      <a:noFill/>
                    </a:lnR>
                    <a:lnT>
                      <a:noFill/>
                    </a:lnT>
                    <a:lnB>
                      <a:noFill/>
                    </a:lnB>
                    <a:solidFill>
                      <a:srgbClr val="0071BE"/>
                    </a:solidFill>
                  </a:tcPr>
                </a:tc>
                <a:tc>
                  <a:txBody>
                    <a:bodyPr/>
                    <a:lstStyle/>
                    <a:p>
                      <a:pPr algn="r" fontAlgn="b"/>
                      <a:r>
                        <a:rPr lang="en-US" sz="600" b="0" i="0" u="none" strike="noStrike">
                          <a:solidFill>
                            <a:srgbClr val="000000"/>
                          </a:solidFill>
                          <a:effectLst/>
                          <a:latin typeface="Calibri" panose="020F0502020204030204" pitchFamily="34" charset="0"/>
                        </a:rPr>
                        <a:t>74</a:t>
                      </a:r>
                    </a:p>
                  </a:txBody>
                  <a:tcPr marL="5130" marR="5130" marT="5130" marB="0" anchor="b">
                    <a:lnL>
                      <a:noFill/>
                    </a:lnL>
                    <a:lnR>
                      <a:noFill/>
                    </a:lnR>
                    <a:lnT>
                      <a:noFill/>
                    </a:lnT>
                    <a:lnB>
                      <a:noFill/>
                    </a:lnB>
                    <a:solidFill>
                      <a:srgbClr val="0072BC"/>
                    </a:solidFill>
                  </a:tcPr>
                </a:tc>
                <a:tc>
                  <a:txBody>
                    <a:bodyPr/>
                    <a:lstStyle/>
                    <a:p>
                      <a:pPr algn="r" fontAlgn="b"/>
                      <a:r>
                        <a:rPr lang="en-US" sz="600" b="0" i="0" u="none" strike="noStrike">
                          <a:solidFill>
                            <a:srgbClr val="000000"/>
                          </a:solidFill>
                          <a:effectLst/>
                          <a:latin typeface="Calibri" panose="020F0502020204030204" pitchFamily="34" charset="0"/>
                        </a:rPr>
                        <a:t>93</a:t>
                      </a:r>
                    </a:p>
                  </a:txBody>
                  <a:tcPr marL="5130" marR="5130" marT="5130" marB="0" anchor="b">
                    <a:lnL>
                      <a:noFill/>
                    </a:lnL>
                    <a:lnR>
                      <a:noFill/>
                    </a:lnR>
                    <a:lnT>
                      <a:noFill/>
                    </a:lnT>
                    <a:lnB>
                      <a:noFill/>
                    </a:lnB>
                    <a:solidFill>
                      <a:srgbClr val="0073B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4B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r" fontAlgn="b"/>
                      <a:r>
                        <a:rPr lang="en-US" sz="600" b="0" i="0" u="none" strike="noStrike">
                          <a:solidFill>
                            <a:srgbClr val="000000"/>
                          </a:solidFill>
                          <a:effectLst/>
                          <a:latin typeface="Calibri" panose="020F0502020204030204" pitchFamily="34" charset="0"/>
                        </a:rPr>
                        <a:t>2266.628</a:t>
                      </a:r>
                    </a:p>
                  </a:txBody>
                  <a:tcPr marL="5130" marR="5130" marT="5130" marB="0" anchor="b">
                    <a:lnL>
                      <a:noFill/>
                    </a:lnL>
                    <a:lnR>
                      <a:noFill/>
                    </a:lnR>
                    <a:lnT>
                      <a:noFill/>
                    </a:lnT>
                    <a:lnB>
                      <a:noFill/>
                    </a:lnB>
                    <a:solidFill>
                      <a:srgbClr val="4A7D39"/>
                    </a:solidFill>
                  </a:tcPr>
                </a:tc>
                <a:extLst>
                  <a:ext uri="{0D108BD9-81ED-4DB2-BD59-A6C34878D82A}">
                    <a16:rowId xmlns:a16="http://schemas.microsoft.com/office/drawing/2014/main" val="86331884"/>
                  </a:ext>
                </a:extLst>
              </a:tr>
              <a:tr h="123129">
                <a:tc>
                  <a:txBody>
                    <a:bodyPr/>
                    <a:lstStyle/>
                    <a:p>
                      <a:pPr algn="r" fontAlgn="b"/>
                      <a:r>
                        <a:rPr lang="en-US" sz="600" b="0" i="0" u="none" strike="noStrike">
                          <a:solidFill>
                            <a:srgbClr val="000000"/>
                          </a:solidFill>
                          <a:effectLst/>
                          <a:latin typeface="Calibri" panose="020F0502020204030204" pitchFamily="34" charset="0"/>
                        </a:rPr>
                        <a:t>32.43067</a:t>
                      </a:r>
                    </a:p>
                  </a:txBody>
                  <a:tcPr marL="5130" marR="5130" marT="5130" marB="0" anchor="b">
                    <a:lnL>
                      <a:noFill/>
                    </a:lnL>
                    <a:lnR>
                      <a:noFill/>
                    </a:lnR>
                    <a:lnT>
                      <a:noFill/>
                    </a:lnT>
                    <a:lnB>
                      <a:noFill/>
                    </a:lnB>
                    <a:solidFill>
                      <a:srgbClr val="0070C0"/>
                    </a:solidFill>
                  </a:tcPr>
                </a:tc>
                <a:tc>
                  <a:txBody>
                    <a:bodyPr/>
                    <a:lstStyle/>
                    <a:p>
                      <a:pPr algn="r" fontAlgn="b"/>
                      <a:r>
                        <a:rPr lang="en-US" sz="600" b="0" i="0" u="none" strike="noStrike">
                          <a:solidFill>
                            <a:srgbClr val="000000"/>
                          </a:solidFill>
                          <a:effectLst/>
                          <a:latin typeface="Calibri" panose="020F0502020204030204" pitchFamily="34" charset="0"/>
                        </a:rPr>
                        <a:t>61</a:t>
                      </a:r>
                    </a:p>
                  </a:txBody>
                  <a:tcPr marL="5130" marR="5130" marT="5130" marB="0" anchor="b">
                    <a:lnL>
                      <a:noFill/>
                    </a:lnL>
                    <a:lnR>
                      <a:noFill/>
                    </a:lnR>
                    <a:lnT>
                      <a:noFill/>
                    </a:lnT>
                    <a:lnB>
                      <a:noFill/>
                    </a:lnB>
                    <a:solidFill>
                      <a:srgbClr val="0071BD"/>
                    </a:solidFill>
                  </a:tcPr>
                </a:tc>
                <a:tc>
                  <a:txBody>
                    <a:bodyPr/>
                    <a:lstStyle/>
                    <a:p>
                      <a:pPr algn="r" fontAlgn="b"/>
                      <a:r>
                        <a:rPr lang="en-US" sz="600" b="0" i="0" u="none" strike="noStrike">
                          <a:solidFill>
                            <a:srgbClr val="000000"/>
                          </a:solidFill>
                          <a:effectLst/>
                          <a:latin typeface="Calibri" panose="020F0502020204030204" pitchFamily="34" charset="0"/>
                        </a:rPr>
                        <a:t>86</a:t>
                      </a:r>
                    </a:p>
                  </a:txBody>
                  <a:tcPr marL="5130" marR="5130" marT="5130" marB="0" anchor="b">
                    <a:lnL>
                      <a:noFill/>
                    </a:lnL>
                    <a:lnR>
                      <a:noFill/>
                    </a:lnR>
                    <a:lnT>
                      <a:noFill/>
                    </a:lnT>
                    <a:lnB>
                      <a:noFill/>
                    </a:lnB>
                    <a:solidFill>
                      <a:srgbClr val="0073B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4B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4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17837"/>
                    </a:solidFill>
                  </a:tcPr>
                </a:tc>
                <a:tc>
                  <a:txBody>
                    <a:bodyPr/>
                    <a:lstStyle/>
                    <a:p>
                      <a:pPr algn="r" fontAlgn="b"/>
                      <a:r>
                        <a:rPr lang="en-US" sz="600" b="0" i="0" u="none" strike="noStrike">
                          <a:solidFill>
                            <a:srgbClr val="000000"/>
                          </a:solidFill>
                          <a:effectLst/>
                          <a:latin typeface="Calibri" panose="020F0502020204030204" pitchFamily="34" charset="0"/>
                        </a:rPr>
                        <a:t>2585.086</a:t>
                      </a:r>
                    </a:p>
                  </a:txBody>
                  <a:tcPr marL="5130" marR="5130" marT="5130" marB="0" anchor="b">
                    <a:lnL>
                      <a:noFill/>
                    </a:lnL>
                    <a:lnR>
                      <a:noFill/>
                    </a:lnR>
                    <a:lnT>
                      <a:noFill/>
                    </a:lnT>
                    <a:lnB>
                      <a:noFill/>
                    </a:lnB>
                    <a:solidFill>
                      <a:srgbClr val="626C31"/>
                    </a:solidFill>
                  </a:tcPr>
                </a:tc>
                <a:extLst>
                  <a:ext uri="{0D108BD9-81ED-4DB2-BD59-A6C34878D82A}">
                    <a16:rowId xmlns:a16="http://schemas.microsoft.com/office/drawing/2014/main" val="874597762"/>
                  </a:ext>
                </a:extLst>
              </a:tr>
              <a:tr h="123129">
                <a:tc>
                  <a:txBody>
                    <a:bodyPr/>
                    <a:lstStyle/>
                    <a:p>
                      <a:pPr algn="r" fontAlgn="b"/>
                      <a:r>
                        <a:rPr lang="en-US" sz="600" b="0" i="0" u="none" strike="noStrike">
                          <a:solidFill>
                            <a:srgbClr val="000000"/>
                          </a:solidFill>
                          <a:effectLst/>
                          <a:latin typeface="Calibri" panose="020F0502020204030204" pitchFamily="34" charset="0"/>
                        </a:rPr>
                        <a:t>44.14693</a:t>
                      </a:r>
                    </a:p>
                  </a:txBody>
                  <a:tcPr marL="5130" marR="5130" marT="5130" marB="0" anchor="b">
                    <a:lnL>
                      <a:noFill/>
                    </a:lnL>
                    <a:lnR>
                      <a:noFill/>
                    </a:lnR>
                    <a:lnT>
                      <a:noFill/>
                    </a:lnT>
                    <a:lnB>
                      <a:noFill/>
                    </a:lnB>
                    <a:solidFill>
                      <a:srgbClr val="0070BF"/>
                    </a:solidFill>
                  </a:tcPr>
                </a:tc>
                <a:tc>
                  <a:txBody>
                    <a:bodyPr/>
                    <a:lstStyle/>
                    <a:p>
                      <a:pPr algn="r" fontAlgn="b"/>
                      <a:r>
                        <a:rPr lang="en-US" sz="600" b="0" i="0" u="none" strike="noStrike">
                          <a:solidFill>
                            <a:srgbClr val="000000"/>
                          </a:solidFill>
                          <a:effectLst/>
                          <a:latin typeface="Calibri" panose="020F0502020204030204" pitchFamily="34" charset="0"/>
                        </a:rPr>
                        <a:t>74</a:t>
                      </a:r>
                    </a:p>
                  </a:txBody>
                  <a:tcPr marL="5130" marR="5130" marT="5130" marB="0" anchor="b">
                    <a:lnL>
                      <a:noFill/>
                    </a:lnL>
                    <a:lnR>
                      <a:noFill/>
                    </a:lnR>
                    <a:lnT>
                      <a:noFill/>
                    </a:lnT>
                    <a:lnB>
                      <a:noFill/>
                    </a:lnB>
                    <a:solidFill>
                      <a:srgbClr val="0072B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3B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4B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B87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r" fontAlgn="b"/>
                      <a:r>
                        <a:rPr lang="en-US" sz="600" b="0" i="0" u="none" strike="noStrike">
                          <a:solidFill>
                            <a:srgbClr val="000000"/>
                          </a:solidFill>
                          <a:effectLst/>
                          <a:latin typeface="Calibri" panose="020F0502020204030204" pitchFamily="34" charset="0"/>
                        </a:rPr>
                        <a:t>2864.065</a:t>
                      </a:r>
                    </a:p>
                  </a:txBody>
                  <a:tcPr marL="5130" marR="5130" marT="5130" marB="0" anchor="b">
                    <a:lnL>
                      <a:noFill/>
                    </a:lnL>
                    <a:lnR>
                      <a:noFill/>
                    </a:lnR>
                    <a:lnT>
                      <a:noFill/>
                    </a:lnT>
                    <a:lnB>
                      <a:noFill/>
                    </a:lnB>
                    <a:solidFill>
                      <a:srgbClr val="785E2B"/>
                    </a:solidFill>
                  </a:tcPr>
                </a:tc>
                <a:extLst>
                  <a:ext uri="{0D108BD9-81ED-4DB2-BD59-A6C34878D82A}">
                    <a16:rowId xmlns:a16="http://schemas.microsoft.com/office/drawing/2014/main" val="3535974714"/>
                  </a:ext>
                </a:extLst>
              </a:tr>
              <a:tr h="123129">
                <a:tc>
                  <a:txBody>
                    <a:bodyPr/>
                    <a:lstStyle/>
                    <a:p>
                      <a:pPr algn="r" fontAlgn="b"/>
                      <a:r>
                        <a:rPr lang="en-US" sz="600" b="0" i="0" u="none" strike="noStrike">
                          <a:solidFill>
                            <a:srgbClr val="000000"/>
                          </a:solidFill>
                          <a:effectLst/>
                          <a:latin typeface="Calibri" panose="020F0502020204030204" pitchFamily="34" charset="0"/>
                        </a:rPr>
                        <a:t>59.63873</a:t>
                      </a:r>
                    </a:p>
                  </a:txBody>
                  <a:tcPr marL="5130" marR="5130" marT="5130" marB="0" anchor="b">
                    <a:lnL>
                      <a:noFill/>
                    </a:lnL>
                    <a:lnR>
                      <a:noFill/>
                    </a:lnR>
                    <a:lnT>
                      <a:noFill/>
                    </a:lnT>
                    <a:lnB>
                      <a:noFill/>
                    </a:lnB>
                    <a:solidFill>
                      <a:srgbClr val="0071BD"/>
                    </a:solidFill>
                  </a:tcPr>
                </a:tc>
                <a:tc>
                  <a:txBody>
                    <a:bodyPr/>
                    <a:lstStyle/>
                    <a:p>
                      <a:pPr algn="r" fontAlgn="b"/>
                      <a:r>
                        <a:rPr lang="en-US" sz="600" b="0" i="0" u="none" strike="noStrike">
                          <a:solidFill>
                            <a:srgbClr val="000000"/>
                          </a:solidFill>
                          <a:effectLst/>
                          <a:latin typeface="Calibri" panose="020F0502020204030204" pitchFamily="34" charset="0"/>
                        </a:rPr>
                        <a:t>90</a:t>
                      </a:r>
                    </a:p>
                  </a:txBody>
                  <a:tcPr marL="5130" marR="5130" marT="5130" marB="0" anchor="b">
                    <a:lnL>
                      <a:noFill/>
                    </a:lnL>
                    <a:lnR>
                      <a:noFill/>
                    </a:lnR>
                    <a:lnT>
                      <a:noFill/>
                    </a:lnT>
                    <a:lnB>
                      <a:noFill/>
                    </a:lnB>
                    <a:solidFill>
                      <a:srgbClr val="0073B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4B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F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B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973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869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85D2B"/>
                    </a:solidFill>
                  </a:tcPr>
                </a:tc>
                <a:tc>
                  <a:txBody>
                    <a:bodyPr/>
                    <a:lstStyle/>
                    <a:p>
                      <a:pPr algn="r" fontAlgn="b"/>
                      <a:r>
                        <a:rPr lang="en-US" sz="600" b="0" i="0" u="none" strike="noStrike">
                          <a:solidFill>
                            <a:srgbClr val="000000"/>
                          </a:solidFill>
                          <a:effectLst/>
                          <a:latin typeface="Calibri" panose="020F0502020204030204" pitchFamily="34" charset="0"/>
                        </a:rPr>
                        <a:t>3111.857</a:t>
                      </a:r>
                    </a:p>
                  </a:txBody>
                  <a:tcPr marL="5130" marR="5130" marT="5130" marB="0" anchor="b">
                    <a:lnL>
                      <a:noFill/>
                    </a:lnL>
                    <a:lnR>
                      <a:noFill/>
                    </a:lnR>
                    <a:lnT>
                      <a:noFill/>
                    </a:lnT>
                    <a:lnB>
                      <a:noFill/>
                    </a:lnB>
                    <a:solidFill>
                      <a:srgbClr val="8B5025"/>
                    </a:solidFill>
                  </a:tcPr>
                </a:tc>
                <a:extLst>
                  <a:ext uri="{0D108BD9-81ED-4DB2-BD59-A6C34878D82A}">
                    <a16:rowId xmlns:a16="http://schemas.microsoft.com/office/drawing/2014/main" val="3486340419"/>
                  </a:ext>
                </a:extLst>
              </a:tr>
              <a:tr h="102608">
                <a:tc>
                  <a:txBody>
                    <a:bodyPr/>
                    <a:lstStyle/>
                    <a:p>
                      <a:pPr algn="r" fontAlgn="b"/>
                      <a:r>
                        <a:rPr lang="en-US" sz="600" b="0" i="0" u="none" strike="noStrike">
                          <a:solidFill>
                            <a:srgbClr val="000000"/>
                          </a:solidFill>
                          <a:effectLst/>
                          <a:latin typeface="Calibri" panose="020F0502020204030204" pitchFamily="34" charset="0"/>
                        </a:rPr>
                        <a:t>78.2646</a:t>
                      </a:r>
                    </a:p>
                  </a:txBody>
                  <a:tcPr marL="5130" marR="5130" marT="5130" marB="0" anchor="b">
                    <a:lnL>
                      <a:noFill/>
                    </a:lnL>
                    <a:lnR>
                      <a:noFill/>
                    </a:lnR>
                    <a:lnT>
                      <a:noFill/>
                    </a:lnT>
                    <a:lnB>
                      <a:noFill/>
                    </a:lnB>
                    <a:solidFill>
                      <a:srgbClr val="0072B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4B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B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A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968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85D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95225"/>
                    </a:solidFill>
                  </a:tcPr>
                </a:tc>
                <a:tc>
                  <a:txBody>
                    <a:bodyPr/>
                    <a:lstStyle/>
                    <a:p>
                      <a:pPr algn="r" fontAlgn="b"/>
                      <a:r>
                        <a:rPr lang="en-US" sz="600" b="0" i="0" u="none" strike="noStrike">
                          <a:solidFill>
                            <a:srgbClr val="000000"/>
                          </a:solidFill>
                          <a:effectLst/>
                          <a:latin typeface="Calibri" panose="020F0502020204030204" pitchFamily="34" charset="0"/>
                        </a:rPr>
                        <a:t>3333.485</a:t>
                      </a:r>
                    </a:p>
                  </a:txBody>
                  <a:tcPr marL="5130" marR="5130" marT="5130" marB="0" anchor="b">
                    <a:lnL>
                      <a:noFill/>
                    </a:lnL>
                    <a:lnR>
                      <a:noFill/>
                    </a:lnR>
                    <a:lnT>
                      <a:noFill/>
                    </a:lnT>
                    <a:lnB>
                      <a:noFill/>
                    </a:lnB>
                    <a:solidFill>
                      <a:srgbClr val="9C451F"/>
                    </a:solidFill>
                  </a:tcPr>
                </a:tc>
                <a:extLst>
                  <a:ext uri="{0D108BD9-81ED-4DB2-BD59-A6C34878D82A}">
                    <a16:rowId xmlns:a16="http://schemas.microsoft.com/office/drawing/2014/main" val="3863060492"/>
                  </a:ext>
                </a:extLst>
              </a:tr>
              <a:tr h="102608">
                <a:tc>
                  <a:txBody>
                    <a:bodyPr/>
                    <a:lstStyle/>
                    <a:p>
                      <a:pPr algn="r" fontAlgn="b"/>
                      <a:r>
                        <a:rPr lang="en-US" sz="600" b="0" i="0" u="none" strike="noStrike">
                          <a:solidFill>
                            <a:srgbClr val="000000"/>
                          </a:solidFill>
                          <a:effectLst/>
                          <a:latin typeface="Calibri" panose="020F0502020204030204" pitchFamily="34" charset="0"/>
                        </a:rPr>
                        <a:t>99.59371</a:t>
                      </a:r>
                    </a:p>
                  </a:txBody>
                  <a:tcPr marL="5130" marR="5130" marT="5130" marB="0" anchor="b">
                    <a:lnL>
                      <a:noFill/>
                    </a:lnL>
                    <a:lnR>
                      <a:noFill/>
                    </a:lnR>
                    <a:lnT>
                      <a:noFill/>
                    </a:lnT>
                    <a:lnB>
                      <a:noFill/>
                    </a:lnB>
                    <a:solidFill>
                      <a:srgbClr val="0073B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5B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8B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B71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868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75E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753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84721"/>
                    </a:solidFill>
                  </a:tcPr>
                </a:tc>
                <a:tc>
                  <a:txBody>
                    <a:bodyPr/>
                    <a:lstStyle/>
                    <a:p>
                      <a:pPr algn="r" fontAlgn="b"/>
                      <a:r>
                        <a:rPr lang="en-US" sz="600" b="0" i="0" u="none" strike="noStrike">
                          <a:solidFill>
                            <a:srgbClr val="000000"/>
                          </a:solidFill>
                          <a:effectLst/>
                          <a:latin typeface="Calibri" panose="020F0502020204030204" pitchFamily="34" charset="0"/>
                        </a:rPr>
                        <a:t>3532.293</a:t>
                      </a:r>
                    </a:p>
                  </a:txBody>
                  <a:tcPr marL="5130" marR="5130" marT="5130" marB="0" anchor="b">
                    <a:lnL>
                      <a:noFill/>
                    </a:lnL>
                    <a:lnR>
                      <a:noFill/>
                    </a:lnR>
                    <a:lnT>
                      <a:noFill/>
                    </a:lnT>
                    <a:lnB>
                      <a:noFill/>
                    </a:lnB>
                    <a:solidFill>
                      <a:srgbClr val="AB3A1B"/>
                    </a:solidFill>
                  </a:tcPr>
                </a:tc>
                <a:extLst>
                  <a:ext uri="{0D108BD9-81ED-4DB2-BD59-A6C34878D82A}">
                    <a16:rowId xmlns:a16="http://schemas.microsoft.com/office/drawing/2014/main" val="2750101589"/>
                  </a:ext>
                </a:extLst>
              </a:tr>
              <a:tr h="102608">
                <a:tc>
                  <a:txBody>
                    <a:bodyPr/>
                    <a:lstStyle/>
                    <a:p>
                      <a:pPr algn="r" fontAlgn="b"/>
                      <a:r>
                        <a:rPr lang="en-US" sz="600" b="0" i="0" u="none" strike="noStrike">
                          <a:solidFill>
                            <a:srgbClr val="000000"/>
                          </a:solidFill>
                          <a:effectLst/>
                          <a:latin typeface="Calibri" panose="020F0502020204030204" pitchFamily="34" charset="0"/>
                        </a:rPr>
                        <a:t>123.3177</a:t>
                      </a:r>
                    </a:p>
                  </a:txBody>
                  <a:tcPr marL="5130" marR="5130" marT="5130" marB="0" anchor="b">
                    <a:lnL>
                      <a:noFill/>
                    </a:lnL>
                    <a:lnR>
                      <a:noFill/>
                    </a:lnR>
                    <a:lnT>
                      <a:noFill/>
                    </a:lnT>
                    <a:lnB>
                      <a:noFill/>
                    </a:lnB>
                    <a:solidFill>
                      <a:srgbClr val="0074B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6B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1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481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A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769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560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455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4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63E1C"/>
                    </a:solidFill>
                  </a:tcPr>
                </a:tc>
                <a:tc>
                  <a:txBody>
                    <a:bodyPr/>
                    <a:lstStyle/>
                    <a:p>
                      <a:pPr algn="r" fontAlgn="b"/>
                      <a:r>
                        <a:rPr lang="en-US" sz="600" b="0" i="0" u="none" strike="noStrike">
                          <a:solidFill>
                            <a:srgbClr val="000000"/>
                          </a:solidFill>
                          <a:effectLst/>
                          <a:latin typeface="Calibri" panose="020F0502020204030204" pitchFamily="34" charset="0"/>
                        </a:rPr>
                        <a:t>3710.654</a:t>
                      </a:r>
                    </a:p>
                  </a:txBody>
                  <a:tcPr marL="5130" marR="5130" marT="5130" marB="0" anchor="b">
                    <a:lnL>
                      <a:noFill/>
                    </a:lnL>
                    <a:lnR>
                      <a:noFill/>
                    </a:lnR>
                    <a:lnT>
                      <a:noFill/>
                    </a:lnT>
                    <a:lnB>
                      <a:noFill/>
                    </a:lnB>
                    <a:solidFill>
                      <a:srgbClr val="B93116"/>
                    </a:solidFill>
                  </a:tcPr>
                </a:tc>
                <a:extLst>
                  <a:ext uri="{0D108BD9-81ED-4DB2-BD59-A6C34878D82A}">
                    <a16:rowId xmlns:a16="http://schemas.microsoft.com/office/drawing/2014/main" val="322086606"/>
                  </a:ext>
                </a:extLst>
              </a:tr>
              <a:tr h="102608">
                <a:tc>
                  <a:txBody>
                    <a:bodyPr/>
                    <a:lstStyle/>
                    <a:p>
                      <a:pPr algn="r" fontAlgn="b"/>
                      <a:r>
                        <a:rPr lang="en-US" sz="600" b="0" i="0" u="none" strike="noStrike">
                          <a:solidFill>
                            <a:srgbClr val="000000"/>
                          </a:solidFill>
                          <a:effectLst/>
                          <a:latin typeface="Calibri" panose="020F0502020204030204" pitchFamily="34" charset="0"/>
                        </a:rPr>
                        <a:t>149.2064</a:t>
                      </a:r>
                    </a:p>
                  </a:txBody>
                  <a:tcPr marL="5130" marR="5130" marT="5130" marB="0" anchor="b">
                    <a:lnL>
                      <a:noFill/>
                    </a:lnL>
                    <a:lnR>
                      <a:noFill/>
                    </a:lnR>
                    <a:lnT>
                      <a:noFill/>
                    </a:lnT>
                    <a:lnB>
                      <a:noFill/>
                    </a:lnB>
                    <a:solidFill>
                      <a:srgbClr val="0076B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7B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BA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1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D7B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973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56B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2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058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F4D2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0421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23519"/>
                    </a:solidFill>
                  </a:tcPr>
                </a:tc>
                <a:tc>
                  <a:txBody>
                    <a:bodyPr/>
                    <a:lstStyle/>
                    <a:p>
                      <a:pPr algn="r" fontAlgn="b"/>
                      <a:r>
                        <a:rPr lang="en-US" sz="600" b="0" i="0" u="none" strike="noStrike">
                          <a:solidFill>
                            <a:srgbClr val="000000"/>
                          </a:solidFill>
                          <a:effectLst/>
                          <a:latin typeface="Calibri" panose="020F0502020204030204" pitchFamily="34" charset="0"/>
                        </a:rPr>
                        <a:t>3870.323</a:t>
                      </a:r>
                    </a:p>
                  </a:txBody>
                  <a:tcPr marL="5130" marR="5130" marT="5130" marB="0" anchor="b">
                    <a:lnL>
                      <a:noFill/>
                    </a:lnL>
                    <a:lnR>
                      <a:noFill/>
                    </a:lnR>
                    <a:lnT>
                      <a:noFill/>
                    </a:lnT>
                    <a:lnB>
                      <a:noFill/>
                    </a:lnB>
                    <a:solidFill>
                      <a:srgbClr val="C52813"/>
                    </a:solidFill>
                  </a:tcPr>
                </a:tc>
                <a:extLst>
                  <a:ext uri="{0D108BD9-81ED-4DB2-BD59-A6C34878D82A}">
                    <a16:rowId xmlns:a16="http://schemas.microsoft.com/office/drawing/2014/main" val="2349752481"/>
                  </a:ext>
                </a:extLst>
              </a:tr>
              <a:tr h="102608">
                <a:tc>
                  <a:txBody>
                    <a:bodyPr/>
                    <a:lstStyle/>
                    <a:p>
                      <a:pPr algn="r" fontAlgn="b"/>
                      <a:r>
                        <a:rPr lang="en-US" sz="600" b="0" i="0" u="none" strike="noStrike">
                          <a:solidFill>
                            <a:srgbClr val="000000"/>
                          </a:solidFill>
                          <a:effectLst/>
                          <a:latin typeface="Calibri" panose="020F0502020204030204" pitchFamily="34" charset="0"/>
                        </a:rPr>
                        <a:t>177.0837</a:t>
                      </a:r>
                    </a:p>
                  </a:txBody>
                  <a:tcPr marL="5130" marR="5130" marT="5130" marB="0" anchor="b">
                    <a:lnL>
                      <a:noFill/>
                    </a:lnL>
                    <a:lnR>
                      <a:noFill/>
                    </a:lnR>
                    <a:lnT>
                      <a:noFill/>
                    </a:lnT>
                    <a:lnB>
                      <a:noFill/>
                    </a:lnB>
                    <a:solidFill>
                      <a:srgbClr val="0077B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9B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C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26D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E642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C5B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A512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A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B3A1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D2E15"/>
                    </a:solidFill>
                  </a:tcPr>
                </a:tc>
                <a:tc>
                  <a:txBody>
                    <a:bodyPr/>
                    <a:lstStyle/>
                    <a:p>
                      <a:pPr algn="r" fontAlgn="b"/>
                      <a:r>
                        <a:rPr lang="en-US" sz="600" b="0" i="0" u="none" strike="noStrike">
                          <a:solidFill>
                            <a:srgbClr val="000000"/>
                          </a:solidFill>
                          <a:effectLst/>
                          <a:latin typeface="Calibri" panose="020F0502020204030204" pitchFamily="34" charset="0"/>
                        </a:rPr>
                        <a:t>4012.631</a:t>
                      </a:r>
                    </a:p>
                  </a:txBody>
                  <a:tcPr marL="5130" marR="5130" marT="5130" marB="0" anchor="b">
                    <a:lnL>
                      <a:noFill/>
                    </a:lnL>
                    <a:lnR>
                      <a:noFill/>
                    </a:lnR>
                    <a:lnT>
                      <a:noFill/>
                    </a:lnT>
                    <a:lnB>
                      <a:noFill/>
                    </a:lnB>
                    <a:solidFill>
                      <a:srgbClr val="D0210F"/>
                    </a:solidFill>
                  </a:tcPr>
                </a:tc>
                <a:extLst>
                  <a:ext uri="{0D108BD9-81ED-4DB2-BD59-A6C34878D82A}">
                    <a16:rowId xmlns:a16="http://schemas.microsoft.com/office/drawing/2014/main" val="981165538"/>
                  </a:ext>
                </a:extLst>
              </a:tr>
              <a:tr h="102608">
                <a:tc>
                  <a:txBody>
                    <a:bodyPr/>
                    <a:lstStyle/>
                    <a:p>
                      <a:pPr algn="r" fontAlgn="b"/>
                      <a:r>
                        <a:rPr lang="en-US" sz="600" b="0" i="0" u="none" strike="noStrike">
                          <a:solidFill>
                            <a:srgbClr val="000000"/>
                          </a:solidFill>
                          <a:effectLst/>
                          <a:latin typeface="Calibri" panose="020F0502020204030204" pitchFamily="34" charset="0"/>
                        </a:rPr>
                        <a:t>206.8126</a:t>
                      </a:r>
                    </a:p>
                  </a:txBody>
                  <a:tcPr marL="5130" marR="5130" marT="5130" marB="0" anchor="b">
                    <a:lnL>
                      <a:noFill/>
                    </a:lnL>
                    <a:lnR>
                      <a:noFill/>
                    </a:lnR>
                    <a:lnT>
                      <a:noFill/>
                    </a:lnT>
                    <a:lnB>
                      <a:noFill/>
                    </a:lnB>
                    <a:solidFill>
                      <a:srgbClr val="0079B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E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0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97E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377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E6F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A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75E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555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3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3401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4341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62712"/>
                    </a:solidFill>
                  </a:tcPr>
                </a:tc>
                <a:tc>
                  <a:txBody>
                    <a:bodyPr/>
                    <a:lstStyle/>
                    <a:p>
                      <a:pPr algn="r" fontAlgn="b"/>
                      <a:r>
                        <a:rPr lang="en-US" sz="600" b="0" i="0" u="none" strike="noStrike">
                          <a:solidFill>
                            <a:srgbClr val="000000"/>
                          </a:solidFill>
                          <a:effectLst/>
                          <a:latin typeface="Calibri" panose="020F0502020204030204" pitchFamily="34" charset="0"/>
                        </a:rPr>
                        <a:t>4138.605</a:t>
                      </a:r>
                    </a:p>
                  </a:txBody>
                  <a:tcPr marL="5130" marR="5130" marT="5130" marB="0" anchor="b">
                    <a:lnL>
                      <a:noFill/>
                    </a:lnL>
                    <a:lnR>
                      <a:noFill/>
                    </a:lnR>
                    <a:lnT>
                      <a:noFill/>
                    </a:lnT>
                    <a:lnB>
                      <a:noFill/>
                    </a:lnB>
                    <a:solidFill>
                      <a:srgbClr val="D91A0C"/>
                    </a:solidFill>
                  </a:tcPr>
                </a:tc>
                <a:extLst>
                  <a:ext uri="{0D108BD9-81ED-4DB2-BD59-A6C34878D82A}">
                    <a16:rowId xmlns:a16="http://schemas.microsoft.com/office/drawing/2014/main" val="1032549775"/>
                  </a:ext>
                </a:extLst>
              </a:tr>
              <a:tr h="102608">
                <a:tc>
                  <a:txBody>
                    <a:bodyPr/>
                    <a:lstStyle/>
                    <a:p>
                      <a:pPr algn="r" fontAlgn="b"/>
                      <a:r>
                        <a:rPr lang="en-US" sz="600" b="0" i="0" u="none" strike="noStrike">
                          <a:solidFill>
                            <a:srgbClr val="000000"/>
                          </a:solidFill>
                          <a:effectLst/>
                          <a:latin typeface="Calibri" panose="020F0502020204030204" pitchFamily="34" charset="0"/>
                        </a:rPr>
                        <a:t>238.2864</a:t>
                      </a:r>
                    </a:p>
                  </a:txBody>
                  <a:tcPr marL="5130" marR="5130" marT="5130" marB="0" anchor="b">
                    <a:lnL>
                      <a:noFill/>
                    </a:lnL>
                    <a:lnR>
                      <a:noFill/>
                    </a:lnR>
                    <a:lnT>
                      <a:noFill/>
                    </a:lnT>
                    <a:lnB>
                      <a:noFill/>
                    </a:lnB>
                    <a:solidFill>
                      <a:srgbClr val="007AA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D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680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0793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A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56A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2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F59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C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B45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B3A1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C2E1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F2210"/>
                    </a:solidFill>
                  </a:tcPr>
                </a:tc>
                <a:tc>
                  <a:txBody>
                    <a:bodyPr/>
                    <a:lstStyle/>
                    <a:p>
                      <a:pPr algn="r" fontAlgn="b"/>
                      <a:r>
                        <a:rPr lang="en-US" sz="600" b="0" i="0" u="none" strike="noStrike">
                          <a:solidFill>
                            <a:srgbClr val="000000"/>
                          </a:solidFill>
                          <a:effectLst/>
                          <a:latin typeface="Calibri" panose="020F0502020204030204" pitchFamily="34" charset="0"/>
                        </a:rPr>
                        <a:t>4249.04</a:t>
                      </a:r>
                    </a:p>
                  </a:txBody>
                  <a:tcPr marL="5130" marR="5130" marT="5130" marB="0" anchor="b">
                    <a:lnL>
                      <a:noFill/>
                    </a:lnL>
                    <a:lnR>
                      <a:noFill/>
                    </a:lnR>
                    <a:lnT>
                      <a:noFill/>
                    </a:lnT>
                    <a:lnB>
                      <a:noFill/>
                    </a:lnB>
                    <a:solidFill>
                      <a:srgbClr val="E21409"/>
                    </a:solidFill>
                  </a:tcPr>
                </a:tc>
                <a:extLst>
                  <a:ext uri="{0D108BD9-81ED-4DB2-BD59-A6C34878D82A}">
                    <a16:rowId xmlns:a16="http://schemas.microsoft.com/office/drawing/2014/main" val="440761910"/>
                  </a:ext>
                </a:extLst>
              </a:tr>
              <a:tr h="102608">
                <a:tc>
                  <a:txBody>
                    <a:bodyPr/>
                    <a:lstStyle/>
                    <a:p>
                      <a:pPr algn="r" fontAlgn="b"/>
                      <a:r>
                        <a:rPr lang="en-US" sz="600" b="0" i="0" u="none" strike="noStrike">
                          <a:solidFill>
                            <a:srgbClr val="000000"/>
                          </a:solidFill>
                          <a:effectLst/>
                          <a:latin typeface="Calibri" panose="020F0502020204030204" pitchFamily="34" charset="0"/>
                        </a:rPr>
                        <a:t>271.4222</a:t>
                      </a:r>
                    </a:p>
                  </a:txBody>
                  <a:tcPr marL="5130" marR="5130" marT="5130" marB="0" anchor="b">
                    <a:lnL>
                      <a:noFill/>
                    </a:lnL>
                    <a:lnR>
                      <a:noFill/>
                    </a:lnR>
                    <a:lnT>
                      <a:noFill/>
                    </a:lnT>
                    <a:lnB>
                      <a:noFill/>
                    </a:lnB>
                    <a:solidFill>
                      <a:srgbClr val="007CA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D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0A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B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28E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C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0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C66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85D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554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3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2401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2351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4291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61D0D"/>
                    </a:solidFill>
                  </a:tcPr>
                </a:tc>
                <a:tc>
                  <a:txBody>
                    <a:bodyPr/>
                    <a:lstStyle/>
                    <a:p>
                      <a:pPr algn="r" fontAlgn="b"/>
                      <a:r>
                        <a:rPr lang="en-US" sz="600" b="0" i="0" u="none" strike="noStrike">
                          <a:solidFill>
                            <a:srgbClr val="000000"/>
                          </a:solidFill>
                          <a:effectLst/>
                          <a:latin typeface="Calibri" panose="020F0502020204030204" pitchFamily="34" charset="0"/>
                        </a:rPr>
                        <a:t>4344.55</a:t>
                      </a:r>
                    </a:p>
                  </a:txBody>
                  <a:tcPr marL="5130" marR="5130" marT="5130" marB="0" anchor="b">
                    <a:lnL>
                      <a:noFill/>
                    </a:lnL>
                    <a:lnR>
                      <a:noFill/>
                    </a:lnR>
                    <a:lnT>
                      <a:noFill/>
                    </a:lnT>
                    <a:lnB>
                      <a:noFill/>
                    </a:lnB>
                    <a:solidFill>
                      <a:srgbClr val="E90F07"/>
                    </a:solidFill>
                  </a:tcPr>
                </a:tc>
                <a:extLst>
                  <a:ext uri="{0D108BD9-81ED-4DB2-BD59-A6C34878D82A}">
                    <a16:rowId xmlns:a16="http://schemas.microsoft.com/office/drawing/2014/main" val="3878864543"/>
                  </a:ext>
                </a:extLst>
              </a:tr>
              <a:tr h="102608">
                <a:tc>
                  <a:txBody>
                    <a:bodyPr/>
                    <a:lstStyle/>
                    <a:p>
                      <a:pPr algn="r" fontAlgn="b"/>
                      <a:r>
                        <a:rPr lang="en-US" sz="600" b="0" i="0" u="none" strike="noStrike">
                          <a:solidFill>
                            <a:srgbClr val="000000"/>
                          </a:solidFill>
                          <a:effectLst/>
                          <a:latin typeface="Calibri" panose="020F0502020204030204" pitchFamily="34" charset="0"/>
                        </a:rPr>
                        <a:t>306.1573</a:t>
                      </a:r>
                    </a:p>
                  </a:txBody>
                  <a:tcPr marL="5130" marR="5130" marT="5130" marB="0" anchor="b">
                    <a:lnL>
                      <a:noFill/>
                    </a:lnL>
                    <a:lnR>
                      <a:noFill/>
                    </a:lnR>
                    <a:lnT>
                      <a:noFill/>
                    </a:lnT>
                    <a:lnB>
                      <a:noFill/>
                    </a:lnB>
                    <a:solidFill>
                      <a:srgbClr val="007EA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2A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F85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1783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B71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1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E59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B502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9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83C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9311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A251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C180B"/>
                    </a:solidFill>
                  </a:tcPr>
                </a:tc>
                <a:tc>
                  <a:txBody>
                    <a:bodyPr/>
                    <a:lstStyle/>
                    <a:p>
                      <a:pPr algn="r" fontAlgn="b"/>
                      <a:r>
                        <a:rPr lang="en-US" sz="600" b="0" i="0" u="none" strike="noStrike">
                          <a:solidFill>
                            <a:srgbClr val="000000"/>
                          </a:solidFill>
                          <a:effectLst/>
                          <a:latin typeface="Calibri" panose="020F0502020204030204" pitchFamily="34" charset="0"/>
                        </a:rPr>
                        <a:t>4425.597</a:t>
                      </a:r>
                    </a:p>
                  </a:txBody>
                  <a:tcPr marL="5130" marR="5130" marT="5130" marB="0" anchor="b">
                    <a:lnL>
                      <a:noFill/>
                    </a:lnL>
                    <a:lnR>
                      <a:noFill/>
                    </a:lnR>
                    <a:lnT>
                      <a:noFill/>
                    </a:lnT>
                    <a:lnB>
                      <a:noFill/>
                    </a:lnB>
                    <a:solidFill>
                      <a:srgbClr val="EF0B05"/>
                    </a:solidFill>
                  </a:tcPr>
                </a:tc>
                <a:extLst>
                  <a:ext uri="{0D108BD9-81ED-4DB2-BD59-A6C34878D82A}">
                    <a16:rowId xmlns:a16="http://schemas.microsoft.com/office/drawing/2014/main" val="3489945468"/>
                  </a:ext>
                </a:extLst>
              </a:tr>
              <a:tr h="102608">
                <a:tc>
                  <a:txBody>
                    <a:bodyPr/>
                    <a:lstStyle/>
                    <a:p>
                      <a:pPr algn="r" fontAlgn="b"/>
                      <a:r>
                        <a:rPr lang="en-US" sz="600" b="0" i="0" u="none" strike="noStrike">
                          <a:solidFill>
                            <a:srgbClr val="000000"/>
                          </a:solidFill>
                          <a:effectLst/>
                          <a:latin typeface="Calibri" panose="020F0502020204030204" pitchFamily="34" charset="0"/>
                        </a:rPr>
                        <a:t>342.4461</a:t>
                      </a:r>
                    </a:p>
                  </a:txBody>
                  <a:tcPr marL="5130" marR="5130" marT="5130" marB="0" anchor="b">
                    <a:lnL>
                      <a:noFill/>
                    </a:lnL>
                    <a:lnR>
                      <a:noFill/>
                    </a:lnR>
                    <a:lnT>
                      <a:noFill/>
                    </a:lnT>
                    <a:lnB>
                      <a:noFill/>
                    </a:lnB>
                    <a:solidFill>
                      <a:srgbClr val="007FA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1A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38D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B87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C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575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F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A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65F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256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04D2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E431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D391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E2D1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F210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1150A"/>
                    </a:solidFill>
                  </a:tcPr>
                </a:tc>
                <a:tc>
                  <a:txBody>
                    <a:bodyPr/>
                    <a:lstStyle/>
                    <a:p>
                      <a:pPr algn="r" fontAlgn="b"/>
                      <a:r>
                        <a:rPr lang="en-US" sz="600" b="0" i="0" u="none" strike="noStrike">
                          <a:solidFill>
                            <a:srgbClr val="000000"/>
                          </a:solidFill>
                          <a:effectLst/>
                          <a:latin typeface="Calibri" panose="020F0502020204030204" pitchFamily="34" charset="0"/>
                        </a:rPr>
                        <a:t>4492.516</a:t>
                      </a:r>
                    </a:p>
                  </a:txBody>
                  <a:tcPr marL="5130" marR="5130" marT="5130" marB="0" anchor="b">
                    <a:lnL>
                      <a:noFill/>
                    </a:lnL>
                    <a:lnR>
                      <a:noFill/>
                    </a:lnR>
                    <a:lnT>
                      <a:noFill/>
                    </a:lnT>
                    <a:lnB>
                      <a:noFill/>
                    </a:lnB>
                    <a:solidFill>
                      <a:srgbClr val="F50704"/>
                    </a:solidFill>
                  </a:tcPr>
                </a:tc>
                <a:extLst>
                  <a:ext uri="{0D108BD9-81ED-4DB2-BD59-A6C34878D82A}">
                    <a16:rowId xmlns:a16="http://schemas.microsoft.com/office/drawing/2014/main" val="3742621597"/>
                  </a:ext>
                </a:extLst>
              </a:tr>
              <a:tr h="102608">
                <a:tc>
                  <a:txBody>
                    <a:bodyPr/>
                    <a:lstStyle/>
                    <a:p>
                      <a:pPr algn="r" fontAlgn="b"/>
                      <a:r>
                        <a:rPr lang="en-US" sz="600" b="0" i="0" u="none" strike="noStrike">
                          <a:solidFill>
                            <a:srgbClr val="000000"/>
                          </a:solidFill>
                          <a:effectLst/>
                          <a:latin typeface="Calibri" panose="020F0502020204030204" pitchFamily="34" charset="0"/>
                        </a:rPr>
                        <a:t>380.2585</a:t>
                      </a:r>
                    </a:p>
                  </a:txBody>
                  <a:tcPr marL="5130" marR="5130" marT="5130" marB="0" anchor="b">
                    <a:lnL>
                      <a:noFill/>
                    </a:lnL>
                    <a:lnR>
                      <a:noFill/>
                    </a:lnR>
                    <a:lnT>
                      <a:noFill/>
                    </a:lnT>
                    <a:lnB>
                      <a:noFill/>
                    </a:lnB>
                    <a:solidFill>
                      <a:srgbClr val="0081A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49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E85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93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973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36C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E642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A5C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654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4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2401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1361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22B1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31F0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51208"/>
                    </a:solidFill>
                  </a:tcPr>
                </a:tc>
                <a:tc>
                  <a:txBody>
                    <a:bodyPr/>
                    <a:lstStyle/>
                    <a:p>
                      <a:pPr algn="r" fontAlgn="b"/>
                      <a:r>
                        <a:rPr lang="en-US" sz="600" b="0" i="0" u="none" strike="noStrike">
                          <a:solidFill>
                            <a:srgbClr val="000000"/>
                          </a:solidFill>
                          <a:effectLst/>
                          <a:latin typeface="Calibri" panose="020F0502020204030204" pitchFamily="34" charset="0"/>
                        </a:rPr>
                        <a:t>4545.532</a:t>
                      </a:r>
                    </a:p>
                  </a:txBody>
                  <a:tcPr marL="5130" marR="5130" marT="5130" marB="0" anchor="b">
                    <a:lnL>
                      <a:noFill/>
                    </a:lnL>
                    <a:lnR>
                      <a:noFill/>
                    </a:lnR>
                    <a:lnT>
                      <a:noFill/>
                    </a:lnT>
                    <a:lnB>
                      <a:noFill/>
                    </a:lnB>
                    <a:solidFill>
                      <a:srgbClr val="F90502"/>
                    </a:solidFill>
                  </a:tcPr>
                </a:tc>
                <a:extLst>
                  <a:ext uri="{0D108BD9-81ED-4DB2-BD59-A6C34878D82A}">
                    <a16:rowId xmlns:a16="http://schemas.microsoft.com/office/drawing/2014/main" val="2252797145"/>
                  </a:ext>
                </a:extLst>
              </a:tr>
              <a:tr h="102608">
                <a:tc>
                  <a:txBody>
                    <a:bodyPr/>
                    <a:lstStyle/>
                    <a:p>
                      <a:pPr algn="r" fontAlgn="b"/>
                      <a:r>
                        <a:rPr lang="en-US" sz="600" b="0" i="0" u="none" strike="noStrike">
                          <a:solidFill>
                            <a:srgbClr val="000000"/>
                          </a:solidFill>
                          <a:effectLst/>
                          <a:latin typeface="Calibri" panose="020F0502020204030204" pitchFamily="34" charset="0"/>
                        </a:rPr>
                        <a:t>419.5782</a:t>
                      </a:r>
                    </a:p>
                  </a:txBody>
                  <a:tcPr marL="5130" marR="5130" marT="5130" marB="0" anchor="b">
                    <a:lnL>
                      <a:noFill/>
                    </a:lnL>
                    <a:lnR>
                      <a:noFill/>
                    </a:lnR>
                    <a:lnT>
                      <a:noFill/>
                    </a:lnT>
                    <a:lnB>
                      <a:noFill/>
                    </a:lnB>
                    <a:solidFill>
                      <a:srgbClr val="00839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59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69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38D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1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A7D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2773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C71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1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D5A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9512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7482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53E1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4341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5281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61D0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81007"/>
                    </a:solidFill>
                  </a:tcPr>
                </a:tc>
                <a:tc>
                  <a:txBody>
                    <a:bodyPr/>
                    <a:lstStyle/>
                    <a:p>
                      <a:pPr algn="r" fontAlgn="b"/>
                      <a:r>
                        <a:rPr lang="en-US" sz="600" b="0" i="0" u="none" strike="noStrike">
                          <a:solidFill>
                            <a:srgbClr val="000000"/>
                          </a:solidFill>
                          <a:effectLst/>
                          <a:latin typeface="Calibri" panose="020F0502020204030204" pitchFamily="34" charset="0"/>
                        </a:rPr>
                        <a:t>4584.766</a:t>
                      </a:r>
                    </a:p>
                  </a:txBody>
                  <a:tcPr marL="5130" marR="5130" marT="5130" marB="0" anchor="b">
                    <a:lnL>
                      <a:noFill/>
                    </a:lnL>
                    <a:lnR>
                      <a:noFill/>
                    </a:lnR>
                    <a:lnT>
                      <a:noFill/>
                    </a:lnT>
                    <a:lnB>
                      <a:noFill/>
                    </a:lnB>
                    <a:solidFill>
                      <a:srgbClr val="FC0201"/>
                    </a:solidFill>
                  </a:tcPr>
                </a:tc>
                <a:extLst>
                  <a:ext uri="{0D108BD9-81ED-4DB2-BD59-A6C34878D82A}">
                    <a16:rowId xmlns:a16="http://schemas.microsoft.com/office/drawing/2014/main" val="3382770661"/>
                  </a:ext>
                </a:extLst>
              </a:tr>
              <a:tr h="102608">
                <a:tc>
                  <a:txBody>
                    <a:bodyPr/>
                    <a:lstStyle/>
                    <a:p>
                      <a:pPr algn="r" fontAlgn="b"/>
                      <a:r>
                        <a:rPr lang="en-US" sz="600" b="0" i="0" u="none" strike="noStrike">
                          <a:solidFill>
                            <a:srgbClr val="000000"/>
                          </a:solidFill>
                          <a:effectLst/>
                          <a:latin typeface="Calibri" panose="020F0502020204030204" pitchFamily="34" charset="0"/>
                        </a:rPr>
                        <a:t>460.4027</a:t>
                      </a:r>
                    </a:p>
                  </a:txBody>
                  <a:tcPr marL="5130" marR="5130" marT="5130" marB="0" anchor="b">
                    <a:lnL>
                      <a:noFill/>
                    </a:lnL>
                    <a:lnR>
                      <a:noFill/>
                    </a:lnR>
                    <a:lnT>
                      <a:noFill/>
                    </a:lnT>
                    <a:lnB>
                      <a:noFill/>
                    </a:lnB>
                    <a:solidFill>
                      <a:srgbClr val="00859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79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A9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B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C87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481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C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576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E6F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868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361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F59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B502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947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73D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632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7271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81B0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A0E07"/>
                    </a:solidFill>
                  </a:tcPr>
                </a:tc>
                <a:tc>
                  <a:txBody>
                    <a:bodyPr/>
                    <a:lstStyle/>
                    <a:p>
                      <a:pPr algn="r" fontAlgn="b"/>
                      <a:r>
                        <a:rPr lang="en-US" sz="600" b="0" i="0" u="none" strike="noStrike">
                          <a:solidFill>
                            <a:srgbClr val="000000"/>
                          </a:solidFill>
                          <a:effectLst/>
                          <a:latin typeface="Calibri" panose="020F0502020204030204" pitchFamily="34" charset="0"/>
                        </a:rPr>
                        <a:t>4610.242</a:t>
                      </a:r>
                    </a:p>
                  </a:txBody>
                  <a:tcPr marL="5130" marR="5130" marT="5130" marB="0" anchor="b">
                    <a:lnL>
                      <a:noFill/>
                    </a:lnL>
                    <a:lnR>
                      <a:noFill/>
                    </a:lnR>
                    <a:lnT>
                      <a:noFill/>
                    </a:lnT>
                    <a:lnB>
                      <a:noFill/>
                    </a:lnB>
                    <a:solidFill>
                      <a:srgbClr val="FE0101"/>
                    </a:solidFill>
                  </a:tcPr>
                </a:tc>
                <a:extLst>
                  <a:ext uri="{0D108BD9-81ED-4DB2-BD59-A6C34878D82A}">
                    <a16:rowId xmlns:a16="http://schemas.microsoft.com/office/drawing/2014/main" val="1437211567"/>
                  </a:ext>
                </a:extLst>
              </a:tr>
              <a:tr h="102608">
                <a:tc>
                  <a:txBody>
                    <a:bodyPr/>
                    <a:lstStyle/>
                    <a:p>
                      <a:pPr algn="r" fontAlgn="b"/>
                      <a:r>
                        <a:rPr lang="en-US" sz="600" b="0" i="0" u="none" strike="noStrike">
                          <a:solidFill>
                            <a:srgbClr val="000000"/>
                          </a:solidFill>
                          <a:effectLst/>
                          <a:latin typeface="Calibri" panose="020F0502020204030204" pitchFamily="34" charset="0"/>
                        </a:rPr>
                        <a:t>502.7425</a:t>
                      </a:r>
                    </a:p>
                  </a:txBody>
                  <a:tcPr marL="5130" marR="5130" marT="5130" marB="0" anchor="b">
                    <a:lnL>
                      <a:noFill/>
                    </a:lnL>
                    <a:lnR>
                      <a:noFill/>
                    </a:lnR>
                    <a:lnT>
                      <a:noFill/>
                    </a:lnT>
                    <a:lnB>
                      <a:noFill/>
                    </a:lnB>
                    <a:solidFill>
                      <a:srgbClr val="00889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99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C8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B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1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E85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680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B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0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A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460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058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C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A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83C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732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8261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91B0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B0E07"/>
                    </a:solidFill>
                  </a:tcPr>
                </a:tc>
                <a:tc>
                  <a:txBody>
                    <a:bodyPr/>
                    <a:lstStyle/>
                    <a:p>
                      <a:pPr algn="r" fontAlgn="b"/>
                      <a:r>
                        <a:rPr lang="en-US" sz="600" b="0" i="0" u="none" strike="noStrike">
                          <a:solidFill>
                            <a:srgbClr val="000000"/>
                          </a:solidFill>
                          <a:effectLst/>
                          <a:latin typeface="Calibri" panose="020F0502020204030204" pitchFamily="34" charset="0"/>
                        </a:rPr>
                        <a:t>4621.892</a:t>
                      </a:r>
                    </a:p>
                  </a:txBody>
                  <a:tcPr marL="5130" marR="5130" marT="5130" marB="0" anchor="b">
                    <a:lnL>
                      <a:noFill/>
                    </a:lnL>
                    <a:lnR>
                      <a:noFill/>
                    </a:lnR>
                    <a:lnT>
                      <a:noFill/>
                    </a:lnT>
                    <a:lnB>
                      <a:noFill/>
                    </a:lnB>
                    <a:solidFill>
                      <a:srgbClr val="FF0000"/>
                    </a:solidFill>
                  </a:tcPr>
                </a:tc>
                <a:extLst>
                  <a:ext uri="{0D108BD9-81ED-4DB2-BD59-A6C34878D82A}">
                    <a16:rowId xmlns:a16="http://schemas.microsoft.com/office/drawing/2014/main" val="1028312624"/>
                  </a:ext>
                </a:extLst>
              </a:tr>
              <a:tr h="102608">
                <a:tc>
                  <a:txBody>
                    <a:bodyPr/>
                    <a:lstStyle/>
                    <a:p>
                      <a:pPr algn="r" fontAlgn="b"/>
                      <a:r>
                        <a:rPr lang="en-US" sz="600" b="0" i="0" u="none" strike="noStrike">
                          <a:solidFill>
                            <a:srgbClr val="000000"/>
                          </a:solidFill>
                          <a:effectLst/>
                          <a:latin typeface="Calibri" panose="020F0502020204030204" pitchFamily="34" charset="0"/>
                        </a:rPr>
                        <a:t>546.6215</a:t>
                      </a:r>
                    </a:p>
                  </a:txBody>
                  <a:tcPr marL="5130" marR="5130" marT="5130" marB="0" anchor="b">
                    <a:lnL>
                      <a:noFill/>
                    </a:lnL>
                    <a:lnR>
                      <a:noFill/>
                    </a:lnR>
                    <a:lnT>
                      <a:noFill/>
                    </a:lnT>
                    <a:lnB>
                      <a:noFill/>
                    </a:lnB>
                    <a:solidFill>
                      <a:srgbClr val="008A9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B9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D8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28D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F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774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0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A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55F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057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D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A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83C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732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7261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91B0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B0E07"/>
                    </a:solidFill>
                  </a:tcPr>
                </a:tc>
                <a:tc>
                  <a:txBody>
                    <a:bodyPr/>
                    <a:lstStyle/>
                    <a:p>
                      <a:pPr algn="r" fontAlgn="b"/>
                      <a:r>
                        <a:rPr lang="en-US" sz="600" b="0" i="0" u="none" strike="noStrike">
                          <a:solidFill>
                            <a:srgbClr val="000000"/>
                          </a:solidFill>
                          <a:effectLst/>
                          <a:latin typeface="Calibri" panose="020F0502020204030204" pitchFamily="34" charset="0"/>
                        </a:rPr>
                        <a:t>4619.548</a:t>
                      </a:r>
                    </a:p>
                  </a:txBody>
                  <a:tcPr marL="5130" marR="5130" marT="5130" marB="0" anchor="b">
                    <a:lnL>
                      <a:noFill/>
                    </a:lnL>
                    <a:lnR>
                      <a:noFill/>
                    </a:lnR>
                    <a:lnT>
                      <a:noFill/>
                    </a:lnT>
                    <a:lnB>
                      <a:noFill/>
                    </a:lnB>
                    <a:solidFill>
                      <a:srgbClr val="FE0101"/>
                    </a:solidFill>
                  </a:tcPr>
                </a:tc>
                <a:extLst>
                  <a:ext uri="{0D108BD9-81ED-4DB2-BD59-A6C34878D82A}">
                    <a16:rowId xmlns:a16="http://schemas.microsoft.com/office/drawing/2014/main" val="124810755"/>
                  </a:ext>
                </a:extLst>
              </a:tr>
              <a:tr h="102608">
                <a:tc>
                  <a:txBody>
                    <a:bodyPr/>
                    <a:lstStyle/>
                    <a:p>
                      <a:pPr algn="r" fontAlgn="b"/>
                      <a:r>
                        <a:rPr lang="en-US" sz="600" b="0" i="0" u="none" strike="noStrike">
                          <a:solidFill>
                            <a:srgbClr val="000000"/>
                          </a:solidFill>
                          <a:effectLst/>
                          <a:latin typeface="Calibri" panose="020F0502020204030204" pitchFamily="34" charset="0"/>
                        </a:rPr>
                        <a:t>592.0778</a:t>
                      </a:r>
                    </a:p>
                  </a:txBody>
                  <a:tcPr marL="5130" marR="5130" marT="5130" marB="0" anchor="b">
                    <a:lnL>
                      <a:noFill/>
                    </a:lnL>
                    <a:lnR>
                      <a:noFill/>
                    </a:lnR>
                    <a:lnT>
                      <a:noFill/>
                    </a:lnT>
                    <a:lnB>
                      <a:noFill/>
                    </a:lnB>
                    <a:solidFill>
                      <a:srgbClr val="008C8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E8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8F8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18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38D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0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774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1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A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560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058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C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9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73D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632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6271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81B0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A0F07"/>
                    </a:solidFill>
                  </a:tcPr>
                </a:tc>
                <a:tc>
                  <a:txBody>
                    <a:bodyPr/>
                    <a:lstStyle/>
                    <a:p>
                      <a:pPr algn="r" fontAlgn="b"/>
                      <a:r>
                        <a:rPr lang="en-US" sz="600" b="0" i="0" u="none" strike="noStrike">
                          <a:solidFill>
                            <a:srgbClr val="000000"/>
                          </a:solidFill>
                          <a:effectLst/>
                          <a:latin typeface="Calibri" panose="020F0502020204030204" pitchFamily="34" charset="0"/>
                        </a:rPr>
                        <a:t>4602.942</a:t>
                      </a:r>
                    </a:p>
                  </a:txBody>
                  <a:tcPr marL="5130" marR="5130" marT="5130" marB="0" anchor="b">
                    <a:lnL>
                      <a:noFill/>
                    </a:lnL>
                    <a:lnR>
                      <a:noFill/>
                    </a:lnR>
                    <a:lnT>
                      <a:noFill/>
                    </a:lnT>
                    <a:lnB>
                      <a:noFill/>
                    </a:lnB>
                    <a:solidFill>
                      <a:srgbClr val="FD0201"/>
                    </a:solidFill>
                  </a:tcPr>
                </a:tc>
                <a:extLst>
                  <a:ext uri="{0D108BD9-81ED-4DB2-BD59-A6C34878D82A}">
                    <a16:rowId xmlns:a16="http://schemas.microsoft.com/office/drawing/2014/main" val="1799196680"/>
                  </a:ext>
                </a:extLst>
              </a:tr>
              <a:tr h="102608">
                <a:tc>
                  <a:txBody>
                    <a:bodyPr/>
                    <a:lstStyle/>
                    <a:p>
                      <a:pPr algn="r" fontAlgn="b"/>
                      <a:r>
                        <a:rPr lang="en-US" sz="600" b="0" i="0" u="none" strike="noStrike">
                          <a:solidFill>
                            <a:srgbClr val="000000"/>
                          </a:solidFill>
                          <a:effectLst/>
                          <a:latin typeface="Calibri" panose="020F0502020204030204" pitchFamily="34" charset="0"/>
                        </a:rPr>
                        <a:t>639.1643</a:t>
                      </a:r>
                    </a:p>
                  </a:txBody>
                  <a:tcPr marL="5130" marR="5130" marT="5130" marB="0" anchor="b">
                    <a:lnL>
                      <a:noFill/>
                    </a:lnL>
                    <a:lnR>
                      <a:noFill/>
                    </a:lnR>
                    <a:lnT>
                      <a:noFill/>
                    </a:lnT>
                    <a:lnB>
                      <a:noFill/>
                    </a:lnB>
                    <a:solidFill>
                      <a:srgbClr val="008E8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08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0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774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06E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967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460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F59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B502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8472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53E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4341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4291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51D0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71008"/>
                    </a:solidFill>
                  </a:tcPr>
                </a:tc>
                <a:tc>
                  <a:txBody>
                    <a:bodyPr/>
                    <a:lstStyle/>
                    <a:p>
                      <a:pPr algn="r" fontAlgn="b"/>
                      <a:r>
                        <a:rPr lang="en-US" sz="600" b="0" i="0" u="none" strike="noStrike">
                          <a:solidFill>
                            <a:srgbClr val="000000"/>
                          </a:solidFill>
                          <a:effectLst/>
                          <a:latin typeface="Calibri" panose="020F0502020204030204" pitchFamily="34" charset="0"/>
                        </a:rPr>
                        <a:t>4571.694</a:t>
                      </a:r>
                    </a:p>
                  </a:txBody>
                  <a:tcPr marL="5130" marR="5130" marT="5130" marB="0" anchor="b">
                    <a:lnL>
                      <a:noFill/>
                    </a:lnL>
                    <a:lnR>
                      <a:noFill/>
                    </a:lnR>
                    <a:lnT>
                      <a:noFill/>
                    </a:lnT>
                    <a:lnB>
                      <a:noFill/>
                    </a:lnB>
                    <a:solidFill>
                      <a:srgbClr val="FB0302"/>
                    </a:solidFill>
                  </a:tcPr>
                </a:tc>
                <a:extLst>
                  <a:ext uri="{0D108BD9-81ED-4DB2-BD59-A6C34878D82A}">
                    <a16:rowId xmlns:a16="http://schemas.microsoft.com/office/drawing/2014/main" val="2840320745"/>
                  </a:ext>
                </a:extLst>
              </a:tr>
              <a:tr h="102608">
                <a:tc>
                  <a:txBody>
                    <a:bodyPr/>
                    <a:lstStyle/>
                    <a:p>
                      <a:pPr algn="r" fontAlgn="b"/>
                      <a:r>
                        <a:rPr lang="en-US" sz="600" b="0" i="0" u="none" strike="noStrike">
                          <a:solidFill>
                            <a:srgbClr val="000000"/>
                          </a:solidFill>
                          <a:effectLst/>
                          <a:latin typeface="Calibri" panose="020F0502020204030204" pitchFamily="34" charset="0"/>
                        </a:rPr>
                        <a:t>687.9512</a:t>
                      </a:r>
                    </a:p>
                  </a:txBody>
                  <a:tcPr marL="5130" marR="5130" marT="5130" marB="0" anchor="b">
                    <a:lnL>
                      <a:noFill/>
                    </a:lnL>
                    <a:lnR>
                      <a:noFill/>
                    </a:lnR>
                    <a:lnT>
                      <a:noFill/>
                    </a:lnT>
                    <a:lnB>
                      <a:noFill/>
                    </a:lnB>
                    <a:solidFill>
                      <a:srgbClr val="00918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28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48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7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B7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0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F6F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868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2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D5A2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852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549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3401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1361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12B1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21F0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E41309"/>
                    </a:solidFill>
                  </a:tcPr>
                </a:tc>
                <a:tc>
                  <a:txBody>
                    <a:bodyPr/>
                    <a:lstStyle/>
                    <a:p>
                      <a:pPr algn="r" fontAlgn="b"/>
                      <a:r>
                        <a:rPr lang="en-US" sz="600" b="0" i="0" u="none" strike="noStrike">
                          <a:solidFill>
                            <a:srgbClr val="000000"/>
                          </a:solidFill>
                          <a:effectLst/>
                          <a:latin typeface="Calibri" panose="020F0502020204030204" pitchFamily="34" charset="0"/>
                        </a:rPr>
                        <a:t>4525.301</a:t>
                      </a:r>
                    </a:p>
                  </a:txBody>
                  <a:tcPr marL="5130" marR="5130" marT="5130" marB="0" anchor="b">
                    <a:lnL>
                      <a:noFill/>
                    </a:lnL>
                    <a:lnR>
                      <a:noFill/>
                    </a:lnR>
                    <a:lnT>
                      <a:noFill/>
                    </a:lnT>
                    <a:lnB>
                      <a:noFill/>
                    </a:lnB>
                    <a:solidFill>
                      <a:srgbClr val="F70603"/>
                    </a:solidFill>
                  </a:tcPr>
                </a:tc>
                <a:extLst>
                  <a:ext uri="{0D108BD9-81ED-4DB2-BD59-A6C34878D82A}">
                    <a16:rowId xmlns:a16="http://schemas.microsoft.com/office/drawing/2014/main" val="2464633740"/>
                  </a:ext>
                </a:extLst>
              </a:tr>
              <a:tr h="102608">
                <a:tc>
                  <a:txBody>
                    <a:bodyPr/>
                    <a:lstStyle/>
                    <a:p>
                      <a:pPr algn="r" fontAlgn="b"/>
                      <a:r>
                        <a:rPr lang="en-US" sz="600" b="0" i="0" u="none" strike="noStrike">
                          <a:solidFill>
                            <a:srgbClr val="000000"/>
                          </a:solidFill>
                          <a:effectLst/>
                          <a:latin typeface="Calibri" panose="020F0502020204030204" pitchFamily="34" charset="0"/>
                        </a:rPr>
                        <a:t>738.5276</a:t>
                      </a:r>
                    </a:p>
                  </a:txBody>
                  <a:tcPr marL="5130" marR="5130" marT="5130" marB="0" anchor="b">
                    <a:lnL>
                      <a:noFill/>
                    </a:lnL>
                    <a:lnR>
                      <a:noFill/>
                    </a:lnR>
                    <a:lnT>
                      <a:noFill/>
                    </a:lnT>
                    <a:lnB>
                      <a:noFill/>
                    </a:lnB>
                    <a:solidFill>
                      <a:srgbClr val="00938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57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67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F85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680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D7B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476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D70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F63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A5C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554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14C2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F431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D391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D2E1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D231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F160A"/>
                    </a:solidFill>
                  </a:tcPr>
                </a:tc>
                <a:tc>
                  <a:txBody>
                    <a:bodyPr/>
                    <a:lstStyle/>
                    <a:p>
                      <a:pPr algn="r" fontAlgn="b"/>
                      <a:r>
                        <a:rPr lang="en-US" sz="600" b="0" i="0" u="none" strike="noStrike">
                          <a:solidFill>
                            <a:srgbClr val="000000"/>
                          </a:solidFill>
                          <a:effectLst/>
                          <a:latin typeface="Calibri" panose="020F0502020204030204" pitchFamily="34" charset="0"/>
                        </a:rPr>
                        <a:t>4463.115</a:t>
                      </a:r>
                    </a:p>
                  </a:txBody>
                  <a:tcPr marL="5130" marR="5130" marT="5130" marB="0" anchor="b">
                    <a:lnL>
                      <a:noFill/>
                    </a:lnL>
                    <a:lnR>
                      <a:noFill/>
                    </a:lnR>
                    <a:lnT>
                      <a:noFill/>
                    </a:lnT>
                    <a:lnB>
                      <a:noFill/>
                    </a:lnB>
                    <a:solidFill>
                      <a:srgbClr val="F20904"/>
                    </a:solidFill>
                  </a:tcPr>
                </a:tc>
                <a:extLst>
                  <a:ext uri="{0D108BD9-81ED-4DB2-BD59-A6C34878D82A}">
                    <a16:rowId xmlns:a16="http://schemas.microsoft.com/office/drawing/2014/main" val="2059231205"/>
                  </a:ext>
                </a:extLst>
              </a:tr>
              <a:tr h="102608">
                <a:tc>
                  <a:txBody>
                    <a:bodyPr/>
                    <a:lstStyle/>
                    <a:p>
                      <a:pPr algn="r" fontAlgn="b"/>
                      <a:r>
                        <a:rPr lang="en-US" sz="600" b="0" i="0" u="none" strike="noStrike">
                          <a:solidFill>
                            <a:srgbClr val="000000"/>
                          </a:solidFill>
                          <a:effectLst/>
                          <a:latin typeface="Calibri" panose="020F0502020204030204" pitchFamily="34" charset="0"/>
                        </a:rPr>
                        <a:t>791.0057</a:t>
                      </a:r>
                    </a:p>
                  </a:txBody>
                  <a:tcPr marL="5130" marR="5130" marT="5130" marB="0" anchor="b">
                    <a:lnL>
                      <a:noFill/>
                    </a:lnL>
                    <a:lnR>
                      <a:noFill/>
                    </a:lnR>
                    <a:lnT>
                      <a:noFill/>
                    </a:lnT>
                    <a:lnB>
                      <a:noFill/>
                    </a:lnB>
                    <a:solidFill>
                      <a:srgbClr val="00967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87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38D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E85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481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B7D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2783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A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26C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C66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65F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157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D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A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83C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732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7271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91A0C"/>
                    </a:solidFill>
                  </a:tcPr>
                </a:tc>
                <a:tc>
                  <a:txBody>
                    <a:bodyPr/>
                    <a:lstStyle/>
                    <a:p>
                      <a:pPr algn="r" fontAlgn="b"/>
                      <a:r>
                        <a:rPr lang="en-US" sz="600" b="0" i="0" u="none" strike="noStrike">
                          <a:solidFill>
                            <a:srgbClr val="000000"/>
                          </a:solidFill>
                          <a:effectLst/>
                          <a:latin typeface="Calibri" panose="020F0502020204030204" pitchFamily="34" charset="0"/>
                        </a:rPr>
                        <a:t>4384.312</a:t>
                      </a:r>
                    </a:p>
                  </a:txBody>
                  <a:tcPr marL="5130" marR="5130" marT="5130" marB="0" anchor="b">
                    <a:lnL>
                      <a:noFill/>
                    </a:lnL>
                    <a:lnR>
                      <a:noFill/>
                    </a:lnR>
                    <a:lnT>
                      <a:noFill/>
                    </a:lnT>
                    <a:lnB>
                      <a:noFill/>
                    </a:lnB>
                    <a:solidFill>
                      <a:srgbClr val="EC0D06"/>
                    </a:solidFill>
                  </a:tcPr>
                </a:tc>
                <a:extLst>
                  <a:ext uri="{0D108BD9-81ED-4DB2-BD59-A6C34878D82A}">
                    <a16:rowId xmlns:a16="http://schemas.microsoft.com/office/drawing/2014/main" val="2670850978"/>
                  </a:ext>
                </a:extLst>
              </a:tr>
              <a:tr h="102608">
                <a:tc>
                  <a:txBody>
                    <a:bodyPr/>
                    <a:lstStyle/>
                    <a:p>
                      <a:pPr algn="r" fontAlgn="b"/>
                      <a:r>
                        <a:rPr lang="en-US" sz="600" b="0" i="0" u="none" strike="noStrike">
                          <a:solidFill>
                            <a:srgbClr val="000000"/>
                          </a:solidFill>
                          <a:effectLst/>
                          <a:latin typeface="Calibri" panose="020F0502020204030204" pitchFamily="34" charset="0"/>
                        </a:rPr>
                        <a:t>845.5251</a:t>
                      </a:r>
                    </a:p>
                  </a:txBody>
                  <a:tcPr marL="5130" marR="5130" marT="5130" marB="0" anchor="b">
                    <a:lnL>
                      <a:noFill/>
                    </a:lnL>
                    <a:lnR>
                      <a:noFill/>
                    </a:lnR>
                    <a:lnT>
                      <a:noFill/>
                    </a:lnT>
                    <a:lnB>
                      <a:noFill/>
                    </a:lnB>
                    <a:solidFill>
                      <a:srgbClr val="00997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A7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E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28E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C87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E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4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F6F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769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162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C5B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753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4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1411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0371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02B1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D21F0E"/>
                    </a:solidFill>
                  </a:tcPr>
                </a:tc>
                <a:tc>
                  <a:txBody>
                    <a:bodyPr/>
                    <a:lstStyle/>
                    <a:p>
                      <a:pPr algn="r" fontAlgn="b"/>
                      <a:r>
                        <a:rPr lang="en-US" sz="600" b="0" i="0" u="none" strike="noStrike">
                          <a:solidFill>
                            <a:srgbClr val="000000"/>
                          </a:solidFill>
                          <a:effectLst/>
                          <a:latin typeface="Calibri" panose="020F0502020204030204" pitchFamily="34" charset="0"/>
                        </a:rPr>
                        <a:t>4287.858</a:t>
                      </a:r>
                    </a:p>
                  </a:txBody>
                  <a:tcPr marL="5130" marR="5130" marT="5130" marB="0" anchor="b">
                    <a:lnL>
                      <a:noFill/>
                    </a:lnL>
                    <a:lnR>
                      <a:noFill/>
                    </a:lnR>
                    <a:lnT>
                      <a:noFill/>
                    </a:lnT>
                    <a:lnB>
                      <a:noFill/>
                    </a:lnB>
                    <a:solidFill>
                      <a:srgbClr val="E51209"/>
                    </a:solidFill>
                  </a:tcPr>
                </a:tc>
                <a:extLst>
                  <a:ext uri="{0D108BD9-81ED-4DB2-BD59-A6C34878D82A}">
                    <a16:rowId xmlns:a16="http://schemas.microsoft.com/office/drawing/2014/main" val="3361647628"/>
                  </a:ext>
                </a:extLst>
              </a:tr>
              <a:tr h="102608">
                <a:tc>
                  <a:txBody>
                    <a:bodyPr/>
                    <a:lstStyle/>
                    <a:p>
                      <a:pPr algn="r" fontAlgn="b"/>
                      <a:r>
                        <a:rPr lang="en-US" sz="600" b="0" i="0" u="none" strike="noStrike">
                          <a:solidFill>
                            <a:srgbClr val="000000"/>
                          </a:solidFill>
                          <a:effectLst/>
                          <a:latin typeface="Calibri" panose="020F0502020204030204" pitchFamily="34" charset="0"/>
                        </a:rPr>
                        <a:t>902.2606</a:t>
                      </a:r>
                    </a:p>
                  </a:txBody>
                  <a:tcPr marL="5130" marR="5130" marT="5130" marB="0" anchor="b">
                    <a:lnL>
                      <a:noFill/>
                    </a:lnL>
                    <a:lnR>
                      <a:noFill/>
                    </a:lnR>
                    <a:lnT>
                      <a:noFill/>
                    </a:lnT>
                    <a:lnB>
                      <a:noFill/>
                    </a:lnB>
                    <a:solidFill>
                      <a:srgbClr val="009C7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D7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16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A88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F84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580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B7C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277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A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26C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B662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55F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0582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C4F2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A462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83C1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8311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C92511"/>
                    </a:solidFill>
                  </a:tcPr>
                </a:tc>
                <a:tc>
                  <a:txBody>
                    <a:bodyPr/>
                    <a:lstStyle/>
                    <a:p>
                      <a:pPr algn="r" fontAlgn="b"/>
                      <a:r>
                        <a:rPr lang="en-US" sz="600" b="0" i="0" u="none" strike="noStrike">
                          <a:solidFill>
                            <a:srgbClr val="000000"/>
                          </a:solidFill>
                          <a:effectLst/>
                          <a:latin typeface="Calibri" panose="020F0502020204030204" pitchFamily="34" charset="0"/>
                        </a:rPr>
                        <a:t>4172.45</a:t>
                      </a:r>
                    </a:p>
                  </a:txBody>
                  <a:tcPr marL="5130" marR="5130" marT="5130" marB="0" anchor="b">
                    <a:lnL>
                      <a:noFill/>
                    </a:lnL>
                    <a:lnR>
                      <a:noFill/>
                    </a:lnR>
                    <a:lnT>
                      <a:noFill/>
                    </a:lnT>
                    <a:lnB>
                      <a:noFill/>
                    </a:lnB>
                    <a:solidFill>
                      <a:srgbClr val="DC180B"/>
                    </a:solidFill>
                  </a:tcPr>
                </a:tc>
                <a:extLst>
                  <a:ext uri="{0D108BD9-81ED-4DB2-BD59-A6C34878D82A}">
                    <a16:rowId xmlns:a16="http://schemas.microsoft.com/office/drawing/2014/main" val="1699884285"/>
                  </a:ext>
                </a:extLst>
              </a:tr>
              <a:tr h="102608">
                <a:tc>
                  <a:txBody>
                    <a:bodyPr/>
                    <a:lstStyle/>
                    <a:p>
                      <a:pPr algn="r" fontAlgn="b"/>
                      <a:r>
                        <a:rPr lang="en-US" sz="600" b="0" i="0" u="none" strike="noStrike">
                          <a:solidFill>
                            <a:srgbClr val="000000"/>
                          </a:solidFill>
                          <a:effectLst/>
                          <a:latin typeface="Calibri" panose="020F0502020204030204" pitchFamily="34" charset="0"/>
                        </a:rPr>
                        <a:t>961.4317</a:t>
                      </a:r>
                    </a:p>
                  </a:txBody>
                  <a:tcPr marL="5130" marR="5130" marT="5130" marB="0" anchor="b">
                    <a:lnL>
                      <a:noFill/>
                    </a:lnL>
                    <a:lnR>
                      <a:noFill/>
                    </a:lnR>
                    <a:lnT>
                      <a:noFill/>
                    </a:lnT>
                    <a:lnB>
                      <a:noFill/>
                    </a:lnB>
                    <a:solidFill>
                      <a:srgbClr val="009F6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06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46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B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F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38D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7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C87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7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576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C70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56A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E642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95D2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4552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14C2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E431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E381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F2C14"/>
                    </a:solidFill>
                  </a:tcPr>
                </a:tc>
                <a:tc>
                  <a:txBody>
                    <a:bodyPr/>
                    <a:lstStyle/>
                    <a:p>
                      <a:pPr algn="r" fontAlgn="b"/>
                      <a:r>
                        <a:rPr lang="en-US" sz="600" b="0" i="0" u="none" strike="noStrike">
                          <a:solidFill>
                            <a:srgbClr val="000000"/>
                          </a:solidFill>
                          <a:effectLst/>
                          <a:latin typeface="Calibri" panose="020F0502020204030204" pitchFamily="34" charset="0"/>
                        </a:rPr>
                        <a:t>4036.428</a:t>
                      </a:r>
                    </a:p>
                  </a:txBody>
                  <a:tcPr marL="5130" marR="5130" marT="5130" marB="0" anchor="b">
                    <a:lnL>
                      <a:noFill/>
                    </a:lnL>
                    <a:lnR>
                      <a:noFill/>
                    </a:lnR>
                    <a:lnT>
                      <a:noFill/>
                    </a:lnT>
                    <a:lnB>
                      <a:noFill/>
                    </a:lnB>
                    <a:solidFill>
                      <a:srgbClr val="D21F0F"/>
                    </a:solidFill>
                  </a:tcPr>
                </a:tc>
                <a:extLst>
                  <a:ext uri="{0D108BD9-81ED-4DB2-BD59-A6C34878D82A}">
                    <a16:rowId xmlns:a16="http://schemas.microsoft.com/office/drawing/2014/main" val="3722586044"/>
                  </a:ext>
                </a:extLst>
              </a:tr>
              <a:tr h="102608">
                <a:tc>
                  <a:txBody>
                    <a:bodyPr/>
                    <a:lstStyle/>
                    <a:p>
                      <a:pPr algn="r" fontAlgn="b"/>
                      <a:r>
                        <a:rPr lang="en-US" sz="600" b="0" i="0" u="none" strike="noStrike">
                          <a:solidFill>
                            <a:srgbClr val="000000"/>
                          </a:solidFill>
                          <a:effectLst/>
                          <a:latin typeface="Calibri" panose="020F0502020204030204" pitchFamily="34" charset="0"/>
                        </a:rPr>
                        <a:t>1023.319</a:t>
                      </a:r>
                    </a:p>
                  </a:txBody>
                  <a:tcPr marL="5130" marR="5130" marT="5130" marB="0" anchor="b">
                    <a:lnL>
                      <a:noFill/>
                    </a:lnL>
                    <a:lnR>
                      <a:noFill/>
                    </a:lnR>
                    <a:lnT>
                      <a:noFill/>
                    </a:lnT>
                    <a:lnB>
                      <a:noFill/>
                    </a:lnB>
                    <a:solidFill>
                      <a:srgbClr val="00A26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36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66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5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D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E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E70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063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A5C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654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34A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2401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B33518"/>
                    </a:solidFill>
                  </a:tcPr>
                </a:tc>
                <a:tc>
                  <a:txBody>
                    <a:bodyPr/>
                    <a:lstStyle/>
                    <a:p>
                      <a:pPr algn="r" fontAlgn="b"/>
                      <a:r>
                        <a:rPr lang="en-US" sz="600" b="0" i="0" u="none" strike="noStrike">
                          <a:solidFill>
                            <a:srgbClr val="000000"/>
                          </a:solidFill>
                          <a:effectLst/>
                          <a:latin typeface="Calibri" panose="020F0502020204030204" pitchFamily="34" charset="0"/>
                        </a:rPr>
                        <a:t>3877.652</a:t>
                      </a:r>
                    </a:p>
                  </a:txBody>
                  <a:tcPr marL="5130" marR="5130" marT="5130" marB="0" anchor="b">
                    <a:lnL>
                      <a:noFill/>
                    </a:lnL>
                    <a:lnR>
                      <a:noFill/>
                    </a:lnR>
                    <a:lnT>
                      <a:noFill/>
                    </a:lnT>
                    <a:lnB>
                      <a:noFill/>
                    </a:lnB>
                    <a:solidFill>
                      <a:srgbClr val="C52812"/>
                    </a:solidFill>
                  </a:tcPr>
                </a:tc>
                <a:extLst>
                  <a:ext uri="{0D108BD9-81ED-4DB2-BD59-A6C34878D82A}">
                    <a16:rowId xmlns:a16="http://schemas.microsoft.com/office/drawing/2014/main" val="525227201"/>
                  </a:ext>
                </a:extLst>
              </a:tr>
              <a:tr h="102608">
                <a:tc>
                  <a:txBody>
                    <a:bodyPr/>
                    <a:lstStyle/>
                    <a:p>
                      <a:pPr algn="r" fontAlgn="b"/>
                      <a:r>
                        <a:rPr lang="en-US" sz="600" b="0" i="0" u="none" strike="noStrike">
                          <a:solidFill>
                            <a:srgbClr val="000000"/>
                          </a:solidFill>
                          <a:effectLst/>
                          <a:latin typeface="Calibri" panose="020F0502020204030204" pitchFamily="34" charset="0"/>
                        </a:rPr>
                        <a:t>1088.29</a:t>
                      </a:r>
                    </a:p>
                  </a:txBody>
                  <a:tcPr marL="5130" marR="5130" marT="5130" marB="0" anchor="b">
                    <a:lnL>
                      <a:noFill/>
                    </a:lnL>
                    <a:lnR>
                      <a:noFill/>
                    </a:lnR>
                    <a:lnT>
                      <a:noFill/>
                    </a:lnT>
                    <a:lnB>
                      <a:noFill/>
                    </a:lnB>
                    <a:solidFill>
                      <a:srgbClr val="00A56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76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85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95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1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D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E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575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D70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66A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0632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A5C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753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5492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A53E1D"/>
                    </a:solidFill>
                  </a:tcPr>
                </a:tc>
                <a:tc>
                  <a:txBody>
                    <a:bodyPr/>
                    <a:lstStyle/>
                    <a:p>
                      <a:pPr algn="r" fontAlgn="b"/>
                      <a:r>
                        <a:rPr lang="en-US" sz="600" b="0" i="0" u="none" strike="noStrike">
                          <a:solidFill>
                            <a:srgbClr val="000000"/>
                          </a:solidFill>
                          <a:effectLst/>
                          <a:latin typeface="Calibri" panose="020F0502020204030204" pitchFamily="34" charset="0"/>
                        </a:rPr>
                        <a:t>3693.306</a:t>
                      </a:r>
                    </a:p>
                  </a:txBody>
                  <a:tcPr marL="5130" marR="5130" marT="5130" marB="0" anchor="b">
                    <a:lnL>
                      <a:noFill/>
                    </a:lnL>
                    <a:lnR>
                      <a:noFill/>
                    </a:lnR>
                    <a:lnT>
                      <a:noFill/>
                    </a:lnT>
                    <a:lnB>
                      <a:noFill/>
                    </a:lnB>
                    <a:solidFill>
                      <a:srgbClr val="B73217"/>
                    </a:solidFill>
                  </a:tcPr>
                </a:tc>
                <a:extLst>
                  <a:ext uri="{0D108BD9-81ED-4DB2-BD59-A6C34878D82A}">
                    <a16:rowId xmlns:a16="http://schemas.microsoft.com/office/drawing/2014/main" val="3091288800"/>
                  </a:ext>
                </a:extLst>
              </a:tr>
              <a:tr h="102608">
                <a:tc>
                  <a:txBody>
                    <a:bodyPr/>
                    <a:lstStyle/>
                    <a:p>
                      <a:pPr algn="r" fontAlgn="b"/>
                      <a:r>
                        <a:rPr lang="en-US" sz="600" b="0" i="0" u="none" strike="noStrike">
                          <a:solidFill>
                            <a:srgbClr val="000000"/>
                          </a:solidFill>
                          <a:effectLst/>
                          <a:latin typeface="Calibri" panose="020F0502020204030204" pitchFamily="34" charset="0"/>
                        </a:rPr>
                        <a:t>1156.837</a:t>
                      </a:r>
                    </a:p>
                  </a:txBody>
                  <a:tcPr marL="5130" marR="5130" marT="5130" marB="0" anchor="b">
                    <a:lnL>
                      <a:noFill/>
                    </a:lnL>
                    <a:lnR>
                      <a:noFill/>
                    </a:lnR>
                    <a:lnT>
                      <a:noFill/>
                    </a:lnT>
                    <a:lnB>
                      <a:noFill/>
                    </a:lnB>
                    <a:solidFill>
                      <a:srgbClr val="00A85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A5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B5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D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8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C87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1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680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C7B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3773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B723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36C3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D652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95D2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6542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954922"/>
                    </a:solidFill>
                  </a:tcPr>
                </a:tc>
                <a:tc>
                  <a:txBody>
                    <a:bodyPr/>
                    <a:lstStyle/>
                    <a:p>
                      <a:pPr algn="r" fontAlgn="b"/>
                      <a:r>
                        <a:rPr lang="en-US" sz="600" b="0" i="0" u="none" strike="noStrike">
                          <a:solidFill>
                            <a:srgbClr val="000000"/>
                          </a:solidFill>
                          <a:effectLst/>
                          <a:latin typeface="Calibri" panose="020F0502020204030204" pitchFamily="34" charset="0"/>
                        </a:rPr>
                        <a:t>3479.56</a:t>
                      </a:r>
                    </a:p>
                  </a:txBody>
                  <a:tcPr marL="5130" marR="5130" marT="5130" marB="0" anchor="b">
                    <a:lnL>
                      <a:noFill/>
                    </a:lnL>
                    <a:lnR>
                      <a:noFill/>
                    </a:lnR>
                    <a:lnT>
                      <a:noFill/>
                    </a:lnT>
                    <a:lnB>
                      <a:noFill/>
                    </a:lnB>
                    <a:solidFill>
                      <a:srgbClr val="A73D1C"/>
                    </a:solidFill>
                  </a:tcPr>
                </a:tc>
                <a:extLst>
                  <a:ext uri="{0D108BD9-81ED-4DB2-BD59-A6C34878D82A}">
                    <a16:rowId xmlns:a16="http://schemas.microsoft.com/office/drawing/2014/main" val="1643679446"/>
                  </a:ext>
                </a:extLst>
              </a:tr>
              <a:tr h="102608">
                <a:tc>
                  <a:txBody>
                    <a:bodyPr/>
                    <a:lstStyle/>
                    <a:p>
                      <a:pPr algn="r" fontAlgn="b"/>
                      <a:r>
                        <a:rPr lang="en-US" sz="600" b="0" i="0" u="none" strike="noStrike">
                          <a:solidFill>
                            <a:srgbClr val="000000"/>
                          </a:solidFill>
                          <a:effectLst/>
                          <a:latin typeface="Calibri" panose="020F0502020204030204" pitchFamily="34" charset="0"/>
                        </a:rPr>
                        <a:t>1229.654</a:t>
                      </a:r>
                    </a:p>
                  </a:txBody>
                  <a:tcPr marL="5130" marR="5130" marT="5130" marB="0" anchor="b">
                    <a:lnL>
                      <a:noFill/>
                    </a:lnL>
                    <a:lnR>
                      <a:noFill/>
                    </a:lnR>
                    <a:lnT>
                      <a:noFill/>
                    </a:lnT>
                    <a:lnB>
                      <a:noFill/>
                    </a:lnB>
                    <a:solidFill>
                      <a:srgbClr val="00AC5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E5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AF5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1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F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3AE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C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C92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28E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B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9893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E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E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F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675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F6F3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9683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74602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835627"/>
                    </a:solidFill>
                  </a:tcPr>
                </a:tc>
                <a:tc>
                  <a:txBody>
                    <a:bodyPr/>
                    <a:lstStyle/>
                    <a:p>
                      <a:pPr algn="r" fontAlgn="b"/>
                      <a:r>
                        <a:rPr lang="en-US" sz="600" b="0" i="0" u="none" strike="noStrike">
                          <a:solidFill>
                            <a:srgbClr val="000000"/>
                          </a:solidFill>
                          <a:effectLst/>
                          <a:latin typeface="Calibri" panose="020F0502020204030204" pitchFamily="34" charset="0"/>
                        </a:rPr>
                        <a:t>3230.983</a:t>
                      </a:r>
                    </a:p>
                  </a:txBody>
                  <a:tcPr marL="5130" marR="5130" marT="5130" marB="0" anchor="b">
                    <a:lnL>
                      <a:noFill/>
                    </a:lnL>
                    <a:lnR>
                      <a:noFill/>
                    </a:lnR>
                    <a:lnT>
                      <a:noFill/>
                    </a:lnT>
                    <a:lnB>
                      <a:noFill/>
                    </a:lnB>
                    <a:solidFill>
                      <a:srgbClr val="944A22"/>
                    </a:solidFill>
                  </a:tcPr>
                </a:tc>
                <a:extLst>
                  <a:ext uri="{0D108BD9-81ED-4DB2-BD59-A6C34878D82A}">
                    <a16:rowId xmlns:a16="http://schemas.microsoft.com/office/drawing/2014/main" val="3511103232"/>
                  </a:ext>
                </a:extLst>
              </a:tr>
              <a:tr h="102608">
                <a:tc>
                  <a:txBody>
                    <a:bodyPr/>
                    <a:lstStyle/>
                    <a:p>
                      <a:pPr algn="r" fontAlgn="b"/>
                      <a:r>
                        <a:rPr lang="en-US" sz="600" b="0" i="0" u="none" strike="noStrike">
                          <a:solidFill>
                            <a:srgbClr val="000000"/>
                          </a:solidFill>
                          <a:effectLst/>
                          <a:latin typeface="Calibri" panose="020F0502020204030204" pitchFamily="34" charset="0"/>
                        </a:rPr>
                        <a:t>1307.779</a:t>
                      </a:r>
                    </a:p>
                  </a:txBody>
                  <a:tcPr marL="5130" marR="5130" marT="5130" marB="0" anchor="b">
                    <a:lnL>
                      <a:noFill/>
                    </a:lnL>
                    <a:lnR>
                      <a:noFill/>
                    </a:lnR>
                    <a:lnT>
                      <a:noFill/>
                    </a:lnT>
                    <a:lnB>
                      <a:noFill/>
                    </a:lnB>
                    <a:solidFill>
                      <a:srgbClr val="00B0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2AE5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4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5AD4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6AC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8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7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B92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E90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18E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5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9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D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2833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87F3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E7A3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7743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16D3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6D652E"/>
                    </a:solidFill>
                  </a:tcPr>
                </a:tc>
                <a:tc>
                  <a:txBody>
                    <a:bodyPr/>
                    <a:lstStyle/>
                    <a:p>
                      <a:pPr algn="r" fontAlgn="b"/>
                      <a:r>
                        <a:rPr lang="en-US" sz="600" b="0" i="0" u="none" strike="noStrike">
                          <a:solidFill>
                            <a:srgbClr val="000000"/>
                          </a:solidFill>
                          <a:effectLst/>
                          <a:latin typeface="Calibri" panose="020F0502020204030204" pitchFamily="34" charset="0"/>
                        </a:rPr>
                        <a:t>2939.403</a:t>
                      </a:r>
                    </a:p>
                  </a:txBody>
                  <a:tcPr marL="5130" marR="5130" marT="5130" marB="0" anchor="b">
                    <a:lnL>
                      <a:noFill/>
                    </a:lnL>
                    <a:lnR>
                      <a:noFill/>
                    </a:lnR>
                    <a:lnT>
                      <a:noFill/>
                    </a:lnT>
                    <a:lnB>
                      <a:noFill/>
                    </a:lnB>
                    <a:solidFill>
                      <a:srgbClr val="7D5A29"/>
                    </a:solidFill>
                  </a:tcPr>
                </a:tc>
                <a:extLst>
                  <a:ext uri="{0D108BD9-81ED-4DB2-BD59-A6C34878D82A}">
                    <a16:rowId xmlns:a16="http://schemas.microsoft.com/office/drawing/2014/main" val="2728461643"/>
                  </a:ext>
                </a:extLst>
              </a:tr>
              <a:tr h="102608">
                <a:tc>
                  <a:txBody>
                    <a:bodyPr/>
                    <a:lstStyle/>
                    <a:p>
                      <a:pPr algn="r" fontAlgn="b"/>
                      <a:r>
                        <a:rPr lang="en-US" sz="600" b="0" i="0" u="none" strike="noStrike">
                          <a:solidFill>
                            <a:srgbClr val="000000"/>
                          </a:solidFill>
                          <a:effectLst/>
                          <a:latin typeface="Calibri" panose="020F0502020204030204" pitchFamily="34" charset="0"/>
                        </a:rPr>
                        <a:t>1392.902</a:t>
                      </a:r>
                    </a:p>
                  </a:txBody>
                  <a:tcPr marL="5130" marR="5130" marT="5130" marB="0" anchor="b">
                    <a:lnL>
                      <a:noFill/>
                    </a:lnL>
                    <a:lnR>
                      <a:noFill/>
                    </a:lnR>
                    <a:lnT>
                      <a:noFill/>
                    </a:lnT>
                    <a:lnB>
                      <a:noFill/>
                    </a:lnB>
                    <a:solidFill>
                      <a:srgbClr val="07AB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9AA4E"/>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A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BA9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CA8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D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7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398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5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994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B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08F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48C40"/>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A3F"/>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D863D"/>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3823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4A7D3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557636"/>
                    </a:solidFill>
                  </a:tcPr>
                </a:tc>
                <a:tc>
                  <a:txBody>
                    <a:bodyPr/>
                    <a:lstStyle/>
                    <a:p>
                      <a:pPr algn="r" fontAlgn="b"/>
                      <a:r>
                        <a:rPr lang="en-US" sz="600" b="0" i="0" u="none" strike="noStrike">
                          <a:solidFill>
                            <a:srgbClr val="000000"/>
                          </a:solidFill>
                          <a:effectLst/>
                          <a:latin typeface="Calibri" panose="020F0502020204030204" pitchFamily="34" charset="0"/>
                        </a:rPr>
                        <a:t>2591.435</a:t>
                      </a:r>
                    </a:p>
                  </a:txBody>
                  <a:tcPr marL="5130" marR="5130" marT="5130" marB="0" anchor="b">
                    <a:lnL>
                      <a:noFill/>
                    </a:lnL>
                    <a:lnR>
                      <a:noFill/>
                    </a:lnR>
                    <a:lnT>
                      <a:noFill/>
                    </a:lnT>
                    <a:lnB>
                      <a:noFill/>
                    </a:lnB>
                    <a:solidFill>
                      <a:srgbClr val="636C31"/>
                    </a:solidFill>
                  </a:tcPr>
                </a:tc>
                <a:extLst>
                  <a:ext uri="{0D108BD9-81ED-4DB2-BD59-A6C34878D82A}">
                    <a16:rowId xmlns:a16="http://schemas.microsoft.com/office/drawing/2014/main" val="3492276559"/>
                  </a:ext>
                </a:extLst>
              </a:tr>
              <a:tr h="102608">
                <a:tc>
                  <a:txBody>
                    <a:bodyPr/>
                    <a:lstStyle/>
                    <a:p>
                      <a:pPr algn="r" fontAlgn="b"/>
                      <a:r>
                        <a:rPr lang="en-US" sz="600" b="0" i="0" u="none" strike="noStrike">
                          <a:solidFill>
                            <a:srgbClr val="000000"/>
                          </a:solidFill>
                          <a:effectLst/>
                          <a:latin typeface="Calibri" panose="020F0502020204030204" pitchFamily="34" charset="0"/>
                        </a:rPr>
                        <a:t>1488.115</a:t>
                      </a:r>
                    </a:p>
                  </a:txBody>
                  <a:tcPr marL="5130" marR="5130" marT="5130" marB="0" anchor="b">
                    <a:lnL>
                      <a:noFill/>
                    </a:lnL>
                    <a:lnR>
                      <a:noFill/>
                    </a:lnR>
                    <a:lnT>
                      <a:noFill/>
                    </a:lnT>
                    <a:lnB>
                      <a:noFill/>
                    </a:lnB>
                    <a:solidFill>
                      <a:srgbClr val="0EA64C"/>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0F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0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5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1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4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2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B"/>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3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3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4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2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5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A"/>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6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1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8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99F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A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E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B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C9D48"/>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D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E9C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F9B47"/>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09A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1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29946"/>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497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69645"/>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89544"/>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A9343"/>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2D9142"/>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28E41"/>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388A3F"/>
                    </a:solidFill>
                  </a:tcPr>
                </a:tc>
                <a:tc>
                  <a:txBody>
                    <a:bodyPr/>
                    <a:lstStyle/>
                    <a:p>
                      <a:pPr algn="r" fontAlgn="b"/>
                      <a:r>
                        <a:rPr lang="en-US" sz="600" b="0" i="0" u="none" strike="noStrike">
                          <a:solidFill>
                            <a:srgbClr val="000000"/>
                          </a:solidFill>
                          <a:effectLst/>
                          <a:latin typeface="Calibri" panose="020F0502020204030204" pitchFamily="34" charset="0"/>
                        </a:rPr>
                        <a:t>2162.475</a:t>
                      </a:r>
                    </a:p>
                  </a:txBody>
                  <a:tcPr marL="5130" marR="5130" marT="5130" marB="0" anchor="b">
                    <a:lnL>
                      <a:noFill/>
                    </a:lnL>
                    <a:lnR>
                      <a:noFill/>
                    </a:lnR>
                    <a:lnT>
                      <a:noFill/>
                    </a:lnT>
                    <a:lnB>
                      <a:noFill/>
                    </a:lnB>
                    <a:solidFill>
                      <a:srgbClr val="42833C"/>
                    </a:solidFill>
                  </a:tcPr>
                </a:tc>
                <a:extLst>
                  <a:ext uri="{0D108BD9-81ED-4DB2-BD59-A6C34878D82A}">
                    <a16:rowId xmlns:a16="http://schemas.microsoft.com/office/drawing/2014/main" val="4023162345"/>
                  </a:ext>
                </a:extLst>
              </a:tr>
              <a:tr h="102608">
                <a:tc>
                  <a:txBody>
                    <a:bodyPr/>
                    <a:lstStyle/>
                    <a:p>
                      <a:pPr algn="r" fontAlgn="b"/>
                      <a:r>
                        <a:rPr lang="en-US" sz="600" b="0" i="0" u="none" strike="noStrike">
                          <a:solidFill>
                            <a:srgbClr val="000000"/>
                          </a:solidFill>
                          <a:effectLst/>
                          <a:latin typeface="Calibri" panose="020F0502020204030204" pitchFamily="34" charset="0"/>
                        </a:rPr>
                        <a:t>1600</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ctr" fontAlgn="b"/>
                      <a:r>
                        <a:rPr lang="en-US" sz="600" b="0" i="0" u="none" strike="noStrike">
                          <a:solidFill>
                            <a:srgbClr val="000000"/>
                          </a:solidFill>
                          <a:effectLst/>
                          <a:latin typeface="Calibri" panose="020F0502020204030204" pitchFamily="34" charset="0"/>
                        </a:rPr>
                        <a:t>##</a:t>
                      </a:r>
                    </a:p>
                  </a:txBody>
                  <a:tcPr marL="5130" marR="5130" marT="5130" marB="0" anchor="b">
                    <a:lnL>
                      <a:noFill/>
                    </a:lnL>
                    <a:lnR>
                      <a:noFill/>
                    </a:lnR>
                    <a:lnT>
                      <a:noFill/>
                    </a:lnT>
                    <a:lnB>
                      <a:noFill/>
                    </a:lnB>
                    <a:solidFill>
                      <a:srgbClr val="17A049"/>
                    </a:solidFill>
                  </a:tcPr>
                </a:tc>
                <a:tc>
                  <a:txBody>
                    <a:bodyPr/>
                    <a:lstStyle/>
                    <a:p>
                      <a:pPr algn="r" fontAlgn="b"/>
                      <a:r>
                        <a:rPr lang="en-US" sz="600" b="0" i="0" u="none" strike="noStrike" dirty="0">
                          <a:solidFill>
                            <a:srgbClr val="000000"/>
                          </a:solidFill>
                          <a:effectLst/>
                          <a:latin typeface="Calibri" panose="020F0502020204030204" pitchFamily="34" charset="0"/>
                        </a:rPr>
                        <a:t>1600</a:t>
                      </a:r>
                    </a:p>
                  </a:txBody>
                  <a:tcPr marL="5130" marR="5130" marT="5130" marB="0" anchor="b">
                    <a:lnL>
                      <a:noFill/>
                    </a:lnL>
                    <a:lnR>
                      <a:noFill/>
                    </a:lnR>
                    <a:lnT>
                      <a:noFill/>
                    </a:lnT>
                    <a:lnB>
                      <a:noFill/>
                    </a:lnB>
                    <a:solidFill>
                      <a:srgbClr val="17A049"/>
                    </a:solidFill>
                  </a:tcPr>
                </a:tc>
                <a:extLst>
                  <a:ext uri="{0D108BD9-81ED-4DB2-BD59-A6C34878D82A}">
                    <a16:rowId xmlns:a16="http://schemas.microsoft.com/office/drawing/2014/main" val="2110089531"/>
                  </a:ext>
                </a:extLst>
              </a:tr>
            </a:tbl>
          </a:graphicData>
        </a:graphic>
      </p:graphicFrame>
      <p:sp>
        <p:nvSpPr>
          <p:cNvPr id="6" name="Arrow: Right 5">
            <a:extLst>
              <a:ext uri="{FF2B5EF4-FFF2-40B4-BE49-F238E27FC236}">
                <a16:creationId xmlns:a16="http://schemas.microsoft.com/office/drawing/2014/main" id="{428EC1D9-F34F-7D51-1344-ED3E5BB99C98}"/>
              </a:ext>
            </a:extLst>
          </p:cNvPr>
          <p:cNvSpPr/>
          <p:nvPr/>
        </p:nvSpPr>
        <p:spPr>
          <a:xfrm rot="10800000">
            <a:off x="1116281" y="4019797"/>
            <a:ext cx="955963" cy="29688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15EAF11-5BB6-6C8C-D59C-4FDFCAB49361}"/>
              </a:ext>
            </a:extLst>
          </p:cNvPr>
          <p:cNvSpPr/>
          <p:nvPr/>
        </p:nvSpPr>
        <p:spPr>
          <a:xfrm rot="10800000">
            <a:off x="10194966" y="4019797"/>
            <a:ext cx="955963" cy="29688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1DC59F-D893-079D-AE45-E4ECFB66B11A}"/>
              </a:ext>
            </a:extLst>
          </p:cNvPr>
          <p:cNvSpPr txBox="1"/>
          <p:nvPr/>
        </p:nvSpPr>
        <p:spPr>
          <a:xfrm>
            <a:off x="10040587" y="3592286"/>
            <a:ext cx="1371600" cy="369332"/>
          </a:xfrm>
          <a:prstGeom prst="rect">
            <a:avLst/>
          </a:prstGeom>
          <a:noFill/>
        </p:spPr>
        <p:txBody>
          <a:bodyPr wrap="square" rtlCol="0">
            <a:spAutoFit/>
          </a:bodyPr>
          <a:lstStyle/>
          <a:p>
            <a:r>
              <a:rPr lang="en-US" dirty="0"/>
              <a:t>1000 W/m</a:t>
            </a:r>
            <a:r>
              <a:rPr lang="en-US" baseline="30000" dirty="0"/>
              <a:t>2</a:t>
            </a:r>
          </a:p>
        </p:txBody>
      </p:sp>
      <p:sp>
        <p:nvSpPr>
          <p:cNvPr id="9" name="TextBox 8">
            <a:extLst>
              <a:ext uri="{FF2B5EF4-FFF2-40B4-BE49-F238E27FC236}">
                <a16:creationId xmlns:a16="http://schemas.microsoft.com/office/drawing/2014/main" id="{7F7A8AC7-F980-2F8F-9E90-071429F72B77}"/>
              </a:ext>
            </a:extLst>
          </p:cNvPr>
          <p:cNvSpPr txBox="1"/>
          <p:nvPr/>
        </p:nvSpPr>
        <p:spPr>
          <a:xfrm>
            <a:off x="983840" y="3592286"/>
            <a:ext cx="1371600" cy="369332"/>
          </a:xfrm>
          <a:prstGeom prst="rect">
            <a:avLst/>
          </a:prstGeom>
          <a:noFill/>
        </p:spPr>
        <p:txBody>
          <a:bodyPr wrap="square" rtlCol="0">
            <a:spAutoFit/>
          </a:bodyPr>
          <a:lstStyle/>
          <a:p>
            <a:r>
              <a:rPr lang="en-US" dirty="0"/>
              <a:t>2000 W/m</a:t>
            </a:r>
            <a:r>
              <a:rPr lang="en-US" baseline="30000" dirty="0"/>
              <a:t>2</a:t>
            </a:r>
          </a:p>
        </p:txBody>
      </p:sp>
      <p:sp>
        <p:nvSpPr>
          <p:cNvPr id="10" name="TextBox 9">
            <a:extLst>
              <a:ext uri="{FF2B5EF4-FFF2-40B4-BE49-F238E27FC236}">
                <a16:creationId xmlns:a16="http://schemas.microsoft.com/office/drawing/2014/main" id="{01A09FED-ACFA-E50B-7C85-3D4176F7CE4D}"/>
              </a:ext>
            </a:extLst>
          </p:cNvPr>
          <p:cNvSpPr txBox="1"/>
          <p:nvPr/>
        </p:nvSpPr>
        <p:spPr>
          <a:xfrm>
            <a:off x="5083626" y="6155844"/>
            <a:ext cx="2403765" cy="369332"/>
          </a:xfrm>
          <a:prstGeom prst="rect">
            <a:avLst/>
          </a:prstGeom>
          <a:noFill/>
        </p:spPr>
        <p:txBody>
          <a:bodyPr wrap="square" rtlCol="0">
            <a:spAutoFit/>
          </a:bodyPr>
          <a:lstStyle/>
          <a:p>
            <a:pPr algn="ctr"/>
            <a:r>
              <a:rPr lang="en-US" dirty="0"/>
              <a:t>Iso-thermal Boundary</a:t>
            </a:r>
            <a:endParaRPr lang="en-US" baseline="30000" dirty="0"/>
          </a:p>
        </p:txBody>
      </p:sp>
      <p:sp>
        <p:nvSpPr>
          <p:cNvPr id="11" name="TextBox 10">
            <a:extLst>
              <a:ext uri="{FF2B5EF4-FFF2-40B4-BE49-F238E27FC236}">
                <a16:creationId xmlns:a16="http://schemas.microsoft.com/office/drawing/2014/main" id="{1AF67AE4-E9FD-7A20-B117-65A66594E9DD}"/>
              </a:ext>
            </a:extLst>
          </p:cNvPr>
          <p:cNvSpPr txBox="1"/>
          <p:nvPr/>
        </p:nvSpPr>
        <p:spPr>
          <a:xfrm>
            <a:off x="5083626" y="1874001"/>
            <a:ext cx="2403765" cy="369332"/>
          </a:xfrm>
          <a:prstGeom prst="rect">
            <a:avLst/>
          </a:prstGeom>
          <a:noFill/>
        </p:spPr>
        <p:txBody>
          <a:bodyPr wrap="square" rtlCol="0">
            <a:spAutoFit/>
          </a:bodyPr>
          <a:lstStyle/>
          <a:p>
            <a:pPr algn="ctr"/>
            <a:r>
              <a:rPr lang="en-US" dirty="0"/>
              <a:t>Convective Boundary</a:t>
            </a:r>
            <a:endParaRPr lang="en-US" baseline="30000" dirty="0"/>
          </a:p>
        </p:txBody>
      </p:sp>
      <p:sp>
        <p:nvSpPr>
          <p:cNvPr id="20" name="TextBox 19">
            <a:extLst>
              <a:ext uri="{FF2B5EF4-FFF2-40B4-BE49-F238E27FC236}">
                <a16:creationId xmlns:a16="http://schemas.microsoft.com/office/drawing/2014/main" id="{BA44804C-848E-F275-5355-9F41D9CCF5B6}"/>
              </a:ext>
            </a:extLst>
          </p:cNvPr>
          <p:cNvSpPr txBox="1"/>
          <p:nvPr/>
        </p:nvSpPr>
        <p:spPr>
          <a:xfrm>
            <a:off x="528452" y="1169491"/>
            <a:ext cx="11186556" cy="646331"/>
          </a:xfrm>
          <a:prstGeom prst="rect">
            <a:avLst/>
          </a:prstGeom>
          <a:noFill/>
        </p:spPr>
        <p:txBody>
          <a:bodyPr wrap="square" rtlCol="0">
            <a:spAutoFit/>
          </a:bodyPr>
          <a:lstStyle/>
          <a:p>
            <a:r>
              <a:rPr lang="en-US" dirty="0"/>
              <a:t>-Often times, it can be necessary to show changes in a metric over time.</a:t>
            </a:r>
          </a:p>
          <a:p>
            <a:r>
              <a:rPr lang="en-US" dirty="0"/>
              <a:t>-Below is a simple example of heat conduction for some applied boundary conditions</a:t>
            </a:r>
          </a:p>
        </p:txBody>
      </p:sp>
    </p:spTree>
    <p:extLst>
      <p:ext uri="{BB962C8B-B14F-4D97-AF65-F5344CB8AC3E}">
        <p14:creationId xmlns:p14="http://schemas.microsoft.com/office/powerpoint/2010/main" val="761911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2 Dimensional Heat Transfer In Excel</a:t>
            </a:r>
          </a:p>
        </p:txBody>
      </p:sp>
      <p:sp>
        <p:nvSpPr>
          <p:cNvPr id="6" name="Arrow: Right 5">
            <a:extLst>
              <a:ext uri="{FF2B5EF4-FFF2-40B4-BE49-F238E27FC236}">
                <a16:creationId xmlns:a16="http://schemas.microsoft.com/office/drawing/2014/main" id="{428EC1D9-F34F-7D51-1344-ED3E5BB99C98}"/>
              </a:ext>
            </a:extLst>
          </p:cNvPr>
          <p:cNvSpPr/>
          <p:nvPr/>
        </p:nvSpPr>
        <p:spPr>
          <a:xfrm rot="10800000">
            <a:off x="1116281" y="4019797"/>
            <a:ext cx="955963" cy="29688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15EAF11-5BB6-6C8C-D59C-4FDFCAB49361}"/>
              </a:ext>
            </a:extLst>
          </p:cNvPr>
          <p:cNvSpPr/>
          <p:nvPr/>
        </p:nvSpPr>
        <p:spPr>
          <a:xfrm rot="10800000">
            <a:off x="10194966" y="4019797"/>
            <a:ext cx="955963" cy="29688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1DC59F-D893-079D-AE45-E4ECFB66B11A}"/>
              </a:ext>
            </a:extLst>
          </p:cNvPr>
          <p:cNvSpPr txBox="1"/>
          <p:nvPr/>
        </p:nvSpPr>
        <p:spPr>
          <a:xfrm>
            <a:off x="10040587" y="3592286"/>
            <a:ext cx="1371600" cy="369332"/>
          </a:xfrm>
          <a:prstGeom prst="rect">
            <a:avLst/>
          </a:prstGeom>
          <a:noFill/>
        </p:spPr>
        <p:txBody>
          <a:bodyPr wrap="square" rtlCol="0">
            <a:spAutoFit/>
          </a:bodyPr>
          <a:lstStyle/>
          <a:p>
            <a:r>
              <a:rPr lang="en-US" dirty="0"/>
              <a:t>1000 W/m</a:t>
            </a:r>
            <a:r>
              <a:rPr lang="en-US" baseline="30000" dirty="0"/>
              <a:t>2</a:t>
            </a:r>
          </a:p>
        </p:txBody>
      </p:sp>
      <p:sp>
        <p:nvSpPr>
          <p:cNvPr id="9" name="TextBox 8">
            <a:extLst>
              <a:ext uri="{FF2B5EF4-FFF2-40B4-BE49-F238E27FC236}">
                <a16:creationId xmlns:a16="http://schemas.microsoft.com/office/drawing/2014/main" id="{7F7A8AC7-F980-2F8F-9E90-071429F72B77}"/>
              </a:ext>
            </a:extLst>
          </p:cNvPr>
          <p:cNvSpPr txBox="1"/>
          <p:nvPr/>
        </p:nvSpPr>
        <p:spPr>
          <a:xfrm>
            <a:off x="983840" y="3592286"/>
            <a:ext cx="1371600" cy="369332"/>
          </a:xfrm>
          <a:prstGeom prst="rect">
            <a:avLst/>
          </a:prstGeom>
          <a:noFill/>
        </p:spPr>
        <p:txBody>
          <a:bodyPr wrap="square" rtlCol="0">
            <a:spAutoFit/>
          </a:bodyPr>
          <a:lstStyle/>
          <a:p>
            <a:r>
              <a:rPr lang="en-US" dirty="0"/>
              <a:t>2000 W/m</a:t>
            </a:r>
            <a:r>
              <a:rPr lang="en-US" baseline="30000" dirty="0"/>
              <a:t>2</a:t>
            </a:r>
          </a:p>
        </p:txBody>
      </p:sp>
      <p:sp>
        <p:nvSpPr>
          <p:cNvPr id="10" name="TextBox 9">
            <a:extLst>
              <a:ext uri="{FF2B5EF4-FFF2-40B4-BE49-F238E27FC236}">
                <a16:creationId xmlns:a16="http://schemas.microsoft.com/office/drawing/2014/main" id="{01A09FED-ACFA-E50B-7C85-3D4176F7CE4D}"/>
              </a:ext>
            </a:extLst>
          </p:cNvPr>
          <p:cNvSpPr txBox="1"/>
          <p:nvPr/>
        </p:nvSpPr>
        <p:spPr>
          <a:xfrm>
            <a:off x="5083626" y="6155844"/>
            <a:ext cx="2403765" cy="369332"/>
          </a:xfrm>
          <a:prstGeom prst="rect">
            <a:avLst/>
          </a:prstGeom>
          <a:noFill/>
        </p:spPr>
        <p:txBody>
          <a:bodyPr wrap="square" rtlCol="0">
            <a:spAutoFit/>
          </a:bodyPr>
          <a:lstStyle/>
          <a:p>
            <a:pPr algn="ctr"/>
            <a:r>
              <a:rPr lang="en-US" dirty="0"/>
              <a:t>Iso-thermal Boundary</a:t>
            </a:r>
            <a:endParaRPr lang="en-US" baseline="30000" dirty="0"/>
          </a:p>
        </p:txBody>
      </p:sp>
      <p:sp>
        <p:nvSpPr>
          <p:cNvPr id="11" name="TextBox 10">
            <a:extLst>
              <a:ext uri="{FF2B5EF4-FFF2-40B4-BE49-F238E27FC236}">
                <a16:creationId xmlns:a16="http://schemas.microsoft.com/office/drawing/2014/main" id="{1AF67AE4-E9FD-7A20-B117-65A66594E9DD}"/>
              </a:ext>
            </a:extLst>
          </p:cNvPr>
          <p:cNvSpPr txBox="1"/>
          <p:nvPr/>
        </p:nvSpPr>
        <p:spPr>
          <a:xfrm>
            <a:off x="5083626" y="1874001"/>
            <a:ext cx="2403765" cy="369332"/>
          </a:xfrm>
          <a:prstGeom prst="rect">
            <a:avLst/>
          </a:prstGeom>
          <a:noFill/>
        </p:spPr>
        <p:txBody>
          <a:bodyPr wrap="square" rtlCol="0">
            <a:spAutoFit/>
          </a:bodyPr>
          <a:lstStyle/>
          <a:p>
            <a:pPr algn="ctr"/>
            <a:r>
              <a:rPr lang="en-US" dirty="0"/>
              <a:t>Convective Boundary</a:t>
            </a:r>
            <a:endParaRPr lang="en-US" baseline="30000" dirty="0"/>
          </a:p>
        </p:txBody>
      </p:sp>
      <p:pic>
        <p:nvPicPr>
          <p:cNvPr id="15" name="Picture 14">
            <a:extLst>
              <a:ext uri="{FF2B5EF4-FFF2-40B4-BE49-F238E27FC236}">
                <a16:creationId xmlns:a16="http://schemas.microsoft.com/office/drawing/2014/main" id="{2776BF49-FE95-FE8E-F742-9AA1FED21571}"/>
              </a:ext>
            </a:extLst>
          </p:cNvPr>
          <p:cNvPicPr>
            <a:picLocks noChangeAspect="1"/>
          </p:cNvPicPr>
          <p:nvPr/>
        </p:nvPicPr>
        <p:blipFill>
          <a:blip r:embed="rId2"/>
          <a:stretch>
            <a:fillRect/>
          </a:stretch>
        </p:blipFill>
        <p:spPr>
          <a:xfrm>
            <a:off x="3291444" y="2393863"/>
            <a:ext cx="5894120" cy="3548750"/>
          </a:xfrm>
          <a:prstGeom prst="rect">
            <a:avLst/>
          </a:prstGeom>
        </p:spPr>
      </p:pic>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369332"/>
          </a:xfrm>
          <a:prstGeom prst="rect">
            <a:avLst/>
          </a:prstGeom>
          <a:noFill/>
        </p:spPr>
        <p:txBody>
          <a:bodyPr wrap="square" rtlCol="0">
            <a:spAutoFit/>
          </a:bodyPr>
          <a:lstStyle/>
          <a:p>
            <a:r>
              <a:rPr lang="en-US" dirty="0"/>
              <a:t>-Below is what the prediction looks like while developing to a steady state solution</a:t>
            </a:r>
          </a:p>
        </p:txBody>
      </p:sp>
    </p:spTree>
    <p:extLst>
      <p:ext uri="{BB962C8B-B14F-4D97-AF65-F5344CB8AC3E}">
        <p14:creationId xmlns:p14="http://schemas.microsoft.com/office/powerpoint/2010/main" val="422614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Examples of Computational Fluid Dynamics (CFD)</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1477328"/>
          </a:xfrm>
          <a:prstGeom prst="rect">
            <a:avLst/>
          </a:prstGeom>
          <a:noFill/>
        </p:spPr>
        <p:txBody>
          <a:bodyPr wrap="square" rtlCol="0">
            <a:spAutoFit/>
          </a:bodyPr>
          <a:lstStyle/>
          <a:p>
            <a:r>
              <a:rPr lang="en-US" dirty="0"/>
              <a:t>-All of my previous CFD work is either classified or restricted from sharing outside the company by an NDA.  To show examples of what CFD is, I have included some posters below (not my own) to show examples of CFD data visualization similar to what I have done</a:t>
            </a:r>
          </a:p>
          <a:p>
            <a:r>
              <a:rPr lang="en-US" dirty="0"/>
              <a:t>-I will gladly share descriptions in our zoom call of the CFD data visualizations I have provided to inform necessary stakeholders</a:t>
            </a:r>
          </a:p>
        </p:txBody>
      </p:sp>
      <p:pic>
        <p:nvPicPr>
          <p:cNvPr id="4" name="Picture 3">
            <a:extLst>
              <a:ext uri="{FF2B5EF4-FFF2-40B4-BE49-F238E27FC236}">
                <a16:creationId xmlns:a16="http://schemas.microsoft.com/office/drawing/2014/main" id="{986DE5CD-7A3F-0D9F-D324-537B4A6F1F68}"/>
              </a:ext>
            </a:extLst>
          </p:cNvPr>
          <p:cNvPicPr>
            <a:picLocks noChangeAspect="1"/>
          </p:cNvPicPr>
          <p:nvPr/>
        </p:nvPicPr>
        <p:blipFill>
          <a:blip r:embed="rId2"/>
          <a:stretch>
            <a:fillRect/>
          </a:stretch>
        </p:blipFill>
        <p:spPr>
          <a:xfrm>
            <a:off x="724501" y="2581109"/>
            <a:ext cx="5219205" cy="4031706"/>
          </a:xfrm>
          <a:prstGeom prst="rect">
            <a:avLst/>
          </a:prstGeom>
        </p:spPr>
      </p:pic>
      <p:pic>
        <p:nvPicPr>
          <p:cNvPr id="12" name="Picture 11">
            <a:extLst>
              <a:ext uri="{FF2B5EF4-FFF2-40B4-BE49-F238E27FC236}">
                <a16:creationId xmlns:a16="http://schemas.microsoft.com/office/drawing/2014/main" id="{FC4C41D6-0A5F-DD98-183A-B59CF60601A0}"/>
              </a:ext>
            </a:extLst>
          </p:cNvPr>
          <p:cNvPicPr>
            <a:picLocks noChangeAspect="1"/>
          </p:cNvPicPr>
          <p:nvPr/>
        </p:nvPicPr>
        <p:blipFill>
          <a:blip r:embed="rId3"/>
          <a:stretch>
            <a:fillRect/>
          </a:stretch>
        </p:blipFill>
        <p:spPr>
          <a:xfrm>
            <a:off x="6150709" y="2581109"/>
            <a:ext cx="5460099" cy="4031706"/>
          </a:xfrm>
          <a:prstGeom prst="rect">
            <a:avLst/>
          </a:prstGeom>
        </p:spPr>
      </p:pic>
    </p:spTree>
    <p:extLst>
      <p:ext uri="{BB962C8B-B14F-4D97-AF65-F5344CB8AC3E}">
        <p14:creationId xmlns:p14="http://schemas.microsoft.com/office/powerpoint/2010/main" val="356415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Parting notes</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1754326"/>
          </a:xfrm>
          <a:prstGeom prst="rect">
            <a:avLst/>
          </a:prstGeom>
          <a:noFill/>
        </p:spPr>
        <p:txBody>
          <a:bodyPr wrap="square" rtlCol="0">
            <a:spAutoFit/>
          </a:bodyPr>
          <a:lstStyle/>
          <a:p>
            <a:r>
              <a:rPr lang="en-US" dirty="0"/>
              <a:t>-Interactive dashboards not included here, but I can provide those if desired.</a:t>
            </a:r>
          </a:p>
          <a:p>
            <a:r>
              <a:rPr lang="en-US" dirty="0"/>
              <a:t>-Data visualization experience is composed of business and engineering applications.</a:t>
            </a:r>
          </a:p>
          <a:p>
            <a:r>
              <a:rPr lang="en-US" dirty="0"/>
              <a:t>-Prior military experience and tenure at defense companies further develops my domain knowledge for mission systems.</a:t>
            </a:r>
          </a:p>
          <a:p>
            <a:endParaRPr lang="en-US" dirty="0"/>
          </a:p>
          <a:p>
            <a:r>
              <a:rPr lang="en-US" dirty="0"/>
              <a:t>I look forward to discussing all of this in detail with you over zoom on Tuesday!</a:t>
            </a:r>
          </a:p>
        </p:txBody>
      </p:sp>
    </p:spTree>
    <p:extLst>
      <p:ext uri="{BB962C8B-B14F-4D97-AF65-F5344CB8AC3E}">
        <p14:creationId xmlns:p14="http://schemas.microsoft.com/office/powerpoint/2010/main" val="2619624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itting at a desk with a computer and a monitor&#10;&#10;Description automatically generated with medium confidence">
            <a:extLst>
              <a:ext uri="{FF2B5EF4-FFF2-40B4-BE49-F238E27FC236}">
                <a16:creationId xmlns:a16="http://schemas.microsoft.com/office/drawing/2014/main" id="{B27A185F-C544-BD28-4713-E05F87007175}"/>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t="18956" b="25659"/>
          <a:stretch/>
        </p:blipFill>
        <p:spPr>
          <a:xfrm>
            <a:off x="381000" y="1215485"/>
            <a:ext cx="11430000" cy="4225650"/>
          </a:xfrm>
          <a:noFill/>
        </p:spPr>
      </p:pic>
      <p:sp>
        <p:nvSpPr>
          <p:cNvPr id="3" name="Title 1">
            <a:extLst>
              <a:ext uri="{FF2B5EF4-FFF2-40B4-BE49-F238E27FC236}">
                <a16:creationId xmlns:a16="http://schemas.microsoft.com/office/drawing/2014/main" id="{65F857C5-4CE9-709A-BA49-DBABB7CF96CF}"/>
              </a:ext>
            </a:extLst>
          </p:cNvPr>
          <p:cNvSpPr txBox="1">
            <a:spLocks/>
          </p:cNvSpPr>
          <p:nvPr/>
        </p:nvSpPr>
        <p:spPr>
          <a:xfrm>
            <a:off x="581192" y="702156"/>
            <a:ext cx="11029616" cy="52694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Pandemic Job search Dataset</a:t>
            </a:r>
          </a:p>
        </p:txBody>
      </p:sp>
    </p:spTree>
    <p:extLst>
      <p:ext uri="{BB962C8B-B14F-4D97-AF65-F5344CB8AC3E}">
        <p14:creationId xmlns:p14="http://schemas.microsoft.com/office/powerpoint/2010/main" val="27205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My Pandemic Job search – Power bi</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923330"/>
          </a:xfrm>
          <a:prstGeom prst="rect">
            <a:avLst/>
          </a:prstGeom>
          <a:noFill/>
        </p:spPr>
        <p:txBody>
          <a:bodyPr wrap="square" rtlCol="0">
            <a:spAutoFit/>
          </a:bodyPr>
          <a:lstStyle/>
          <a:p>
            <a:r>
              <a:rPr lang="en-US" dirty="0"/>
              <a:t>-In a time of great uncertainty and high unemployment, finding a new job can prove to be extremely difficult</a:t>
            </a:r>
          </a:p>
          <a:p>
            <a:r>
              <a:rPr lang="en-US" dirty="0"/>
              <a:t>-I kept meticulous notes on my job applications from Oct 2020 to Dec 2020.  I declined interviews offered after December.</a:t>
            </a:r>
          </a:p>
        </p:txBody>
      </p:sp>
      <p:pic>
        <p:nvPicPr>
          <p:cNvPr id="4" name="Picture 3">
            <a:extLst>
              <a:ext uri="{FF2B5EF4-FFF2-40B4-BE49-F238E27FC236}">
                <a16:creationId xmlns:a16="http://schemas.microsoft.com/office/drawing/2014/main" id="{2063A1B2-0A8A-074C-9402-D6C0D251F163}"/>
              </a:ext>
            </a:extLst>
          </p:cNvPr>
          <p:cNvPicPr>
            <a:picLocks noChangeAspect="1"/>
          </p:cNvPicPr>
          <p:nvPr/>
        </p:nvPicPr>
        <p:blipFill>
          <a:blip r:embed="rId2"/>
          <a:stretch>
            <a:fillRect/>
          </a:stretch>
        </p:blipFill>
        <p:spPr>
          <a:xfrm>
            <a:off x="2011416" y="1895308"/>
            <a:ext cx="8220628" cy="4623052"/>
          </a:xfrm>
          <a:prstGeom prst="rect">
            <a:avLst/>
          </a:prstGeom>
        </p:spPr>
      </p:pic>
      <p:sp>
        <p:nvSpPr>
          <p:cNvPr id="5" name="TextBox 4">
            <a:extLst>
              <a:ext uri="{FF2B5EF4-FFF2-40B4-BE49-F238E27FC236}">
                <a16:creationId xmlns:a16="http://schemas.microsoft.com/office/drawing/2014/main" id="{EB71FED6-9324-DC60-2B07-E038DBB8ADDC}"/>
              </a:ext>
            </a:extLst>
          </p:cNvPr>
          <p:cNvSpPr txBox="1"/>
          <p:nvPr/>
        </p:nvSpPr>
        <p:spPr>
          <a:xfrm>
            <a:off x="10503725" y="2381003"/>
            <a:ext cx="1276597" cy="738664"/>
          </a:xfrm>
          <a:prstGeom prst="rect">
            <a:avLst/>
          </a:prstGeom>
          <a:noFill/>
        </p:spPr>
        <p:txBody>
          <a:bodyPr wrap="square" rtlCol="0">
            <a:spAutoFit/>
          </a:bodyPr>
          <a:lstStyle/>
          <a:p>
            <a:r>
              <a:rPr lang="en-US" sz="1400" dirty="0"/>
              <a:t>Job offer from Northrop Grumman!</a:t>
            </a:r>
          </a:p>
        </p:txBody>
      </p:sp>
      <p:cxnSp>
        <p:nvCxnSpPr>
          <p:cNvPr id="12" name="Straight Arrow Connector 11">
            <a:extLst>
              <a:ext uri="{FF2B5EF4-FFF2-40B4-BE49-F238E27FC236}">
                <a16:creationId xmlns:a16="http://schemas.microsoft.com/office/drawing/2014/main" id="{F1C67CFB-CB90-E858-1B1E-619E3D855172}"/>
              </a:ext>
            </a:extLst>
          </p:cNvPr>
          <p:cNvCxnSpPr>
            <a:cxnSpLocks/>
            <a:stCxn id="5" idx="1"/>
          </p:cNvCxnSpPr>
          <p:nvPr/>
        </p:nvCxnSpPr>
        <p:spPr>
          <a:xfrm flipH="1" flipV="1">
            <a:off x="9993086" y="2297875"/>
            <a:ext cx="510639" cy="4524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5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ulti-colored graphs and numbers">
            <a:extLst>
              <a:ext uri="{FF2B5EF4-FFF2-40B4-BE49-F238E27FC236}">
                <a16:creationId xmlns:a16="http://schemas.microsoft.com/office/drawing/2014/main" id="{09DE7CEE-4722-613D-8711-4A4886CE557B}"/>
              </a:ext>
            </a:extLst>
          </p:cNvPr>
          <p:cNvPicPr>
            <a:picLocks noChangeAspect="1"/>
          </p:cNvPicPr>
          <p:nvPr/>
        </p:nvPicPr>
        <p:blipFill rotWithShape="1">
          <a:blip r:embed="rId3"/>
          <a:srcRect t="22572" b="22042"/>
          <a:stretch/>
        </p:blipFill>
        <p:spPr>
          <a:xfrm>
            <a:off x="381000" y="1215485"/>
            <a:ext cx="11430000" cy="4225650"/>
          </a:xfrm>
          <a:prstGeom prst="rect">
            <a:avLst/>
          </a:prstGeom>
          <a:noFill/>
        </p:spPr>
      </p:pic>
      <p:pic>
        <p:nvPicPr>
          <p:cNvPr id="5" name="Picture 4" descr="Logo&#10;&#10;Description automatically generated">
            <a:extLst>
              <a:ext uri="{FF2B5EF4-FFF2-40B4-BE49-F238E27FC236}">
                <a16:creationId xmlns:a16="http://schemas.microsoft.com/office/drawing/2014/main" id="{08713BF6-1696-8877-B0FF-37B65723558E}"/>
              </a:ext>
            </a:extLst>
          </p:cNvPr>
          <p:cNvPicPr>
            <a:picLocks noChangeAspect="1"/>
          </p:cNvPicPr>
          <p:nvPr/>
        </p:nvPicPr>
        <p:blipFill>
          <a:blip r:embed="rId4"/>
          <a:stretch>
            <a:fillRect/>
          </a:stretch>
        </p:blipFill>
        <p:spPr>
          <a:xfrm>
            <a:off x="11094720" y="6400800"/>
            <a:ext cx="1097280" cy="457200"/>
          </a:xfrm>
          <a:prstGeom prst="rect">
            <a:avLst/>
          </a:prstGeom>
        </p:spPr>
      </p:pic>
      <p:sp>
        <p:nvSpPr>
          <p:cNvPr id="7" name="Title 1">
            <a:extLst>
              <a:ext uri="{FF2B5EF4-FFF2-40B4-BE49-F238E27FC236}">
                <a16:creationId xmlns:a16="http://schemas.microsoft.com/office/drawing/2014/main" id="{CD7FECC3-C9C4-0A08-B56A-94D0A4AF4760}"/>
              </a:ext>
            </a:extLst>
          </p:cNvPr>
          <p:cNvSpPr>
            <a:spLocks noGrp="1"/>
          </p:cNvSpPr>
          <p:nvPr>
            <p:ph type="title"/>
          </p:nvPr>
        </p:nvSpPr>
        <p:spPr>
          <a:xfrm>
            <a:off x="581192" y="702156"/>
            <a:ext cx="11029616" cy="526940"/>
          </a:xfrm>
        </p:spPr>
        <p:txBody>
          <a:bodyPr>
            <a:normAutofit/>
          </a:bodyPr>
          <a:lstStyle/>
          <a:p>
            <a:r>
              <a:rPr lang="en-US" dirty="0"/>
              <a:t>Sales Dashboard</a:t>
            </a:r>
          </a:p>
        </p:txBody>
      </p:sp>
    </p:spTree>
    <p:extLst>
      <p:ext uri="{BB962C8B-B14F-4D97-AF65-F5344CB8AC3E}">
        <p14:creationId xmlns:p14="http://schemas.microsoft.com/office/powerpoint/2010/main" val="2009729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Kaggle Sales Data – Power BI</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646331"/>
          </a:xfrm>
          <a:prstGeom prst="rect">
            <a:avLst/>
          </a:prstGeom>
          <a:noFill/>
        </p:spPr>
        <p:txBody>
          <a:bodyPr wrap="square" rtlCol="0">
            <a:spAutoFit/>
          </a:bodyPr>
          <a:lstStyle/>
          <a:p>
            <a:r>
              <a:rPr lang="en-US" dirty="0"/>
              <a:t>-With more time, I would like to add further breakdowns by component to see if any items are frequently bought together as well as who the top 5 customers are and what they purchased.</a:t>
            </a:r>
          </a:p>
        </p:txBody>
      </p:sp>
      <p:pic>
        <p:nvPicPr>
          <p:cNvPr id="5" name="Picture 4">
            <a:extLst>
              <a:ext uri="{FF2B5EF4-FFF2-40B4-BE49-F238E27FC236}">
                <a16:creationId xmlns:a16="http://schemas.microsoft.com/office/drawing/2014/main" id="{9E303DCC-1EBE-DB12-0826-212856B56EB2}"/>
              </a:ext>
            </a:extLst>
          </p:cNvPr>
          <p:cNvPicPr>
            <a:picLocks noChangeAspect="1"/>
          </p:cNvPicPr>
          <p:nvPr/>
        </p:nvPicPr>
        <p:blipFill rotWithShape="1">
          <a:blip r:embed="rId2"/>
          <a:srcRect t="440" r="723" b="2638"/>
          <a:stretch/>
        </p:blipFill>
        <p:spPr>
          <a:xfrm>
            <a:off x="2036070" y="1845096"/>
            <a:ext cx="8119860" cy="4545346"/>
          </a:xfrm>
          <a:prstGeom prst="rect">
            <a:avLst/>
          </a:prstGeom>
          <a:ln>
            <a:solidFill>
              <a:schemeClr val="tx1"/>
            </a:solidFill>
          </a:ln>
        </p:spPr>
      </p:pic>
      <p:sp>
        <p:nvSpPr>
          <p:cNvPr id="8" name="TextBox 7">
            <a:extLst>
              <a:ext uri="{FF2B5EF4-FFF2-40B4-BE49-F238E27FC236}">
                <a16:creationId xmlns:a16="http://schemas.microsoft.com/office/drawing/2014/main" id="{7D47E569-B939-99A6-3BB6-E198055B6C00}"/>
              </a:ext>
            </a:extLst>
          </p:cNvPr>
          <p:cNvSpPr txBox="1"/>
          <p:nvPr/>
        </p:nvSpPr>
        <p:spPr>
          <a:xfrm>
            <a:off x="10506253" y="4457403"/>
            <a:ext cx="1454878" cy="1015663"/>
          </a:xfrm>
          <a:prstGeom prst="rect">
            <a:avLst/>
          </a:prstGeom>
          <a:noFill/>
        </p:spPr>
        <p:txBody>
          <a:bodyPr wrap="square" rtlCol="0">
            <a:spAutoFit/>
          </a:bodyPr>
          <a:lstStyle/>
          <a:p>
            <a:r>
              <a:rPr lang="en-US" sz="1200" dirty="0"/>
              <a:t>Sales peak on Tuesdays with Thursdays and Fridays being the slowest days</a:t>
            </a:r>
          </a:p>
        </p:txBody>
      </p:sp>
      <p:sp>
        <p:nvSpPr>
          <p:cNvPr id="9" name="Oval 8">
            <a:extLst>
              <a:ext uri="{FF2B5EF4-FFF2-40B4-BE49-F238E27FC236}">
                <a16:creationId xmlns:a16="http://schemas.microsoft.com/office/drawing/2014/main" id="{2BFE1D67-FBC2-425D-AABE-2994985F74C8}"/>
              </a:ext>
            </a:extLst>
          </p:cNvPr>
          <p:cNvSpPr/>
          <p:nvPr/>
        </p:nvSpPr>
        <p:spPr>
          <a:xfrm rot="19657997">
            <a:off x="8660319" y="5913495"/>
            <a:ext cx="457200" cy="25380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E35F2AF-AE35-4F0A-B3C0-D0587EEE7F01}"/>
              </a:ext>
            </a:extLst>
          </p:cNvPr>
          <p:cNvSpPr/>
          <p:nvPr/>
        </p:nvSpPr>
        <p:spPr>
          <a:xfrm rot="19657997">
            <a:off x="9066812" y="5913495"/>
            <a:ext cx="457200" cy="25380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FABEE4F-5147-1E8A-E1E2-6AB545FEAB16}"/>
              </a:ext>
            </a:extLst>
          </p:cNvPr>
          <p:cNvCxnSpPr>
            <a:cxnSpLocks/>
            <a:stCxn id="8" idx="1"/>
            <a:endCxn id="9" idx="6"/>
          </p:cNvCxnSpPr>
          <p:nvPr/>
        </p:nvCxnSpPr>
        <p:spPr>
          <a:xfrm flipH="1">
            <a:off x="9082003" y="4965235"/>
            <a:ext cx="1424250" cy="952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1A9F6D-3B00-08EC-391A-930DF0C25745}"/>
              </a:ext>
            </a:extLst>
          </p:cNvPr>
          <p:cNvCxnSpPr>
            <a:cxnSpLocks/>
            <a:stCxn id="8" idx="1"/>
            <a:endCxn id="10" idx="6"/>
          </p:cNvCxnSpPr>
          <p:nvPr/>
        </p:nvCxnSpPr>
        <p:spPr>
          <a:xfrm flipH="1">
            <a:off x="9488496" y="4965235"/>
            <a:ext cx="1017757" cy="952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895A2EB-1810-92E0-8777-51B7FC1F1E23}"/>
              </a:ext>
            </a:extLst>
          </p:cNvPr>
          <p:cNvSpPr txBox="1"/>
          <p:nvPr/>
        </p:nvSpPr>
        <p:spPr>
          <a:xfrm>
            <a:off x="10458641" y="1829260"/>
            <a:ext cx="1454878" cy="1200329"/>
          </a:xfrm>
          <a:prstGeom prst="rect">
            <a:avLst/>
          </a:prstGeom>
          <a:noFill/>
        </p:spPr>
        <p:txBody>
          <a:bodyPr wrap="square" rtlCol="0">
            <a:spAutoFit/>
          </a:bodyPr>
          <a:lstStyle/>
          <a:p>
            <a:r>
              <a:rPr lang="en-US" sz="1200" dirty="0"/>
              <a:t>Highest sales in December, as expected.  October sales higher than November surprising.</a:t>
            </a:r>
          </a:p>
        </p:txBody>
      </p:sp>
      <p:cxnSp>
        <p:nvCxnSpPr>
          <p:cNvPr id="22" name="Straight Arrow Connector 21">
            <a:extLst>
              <a:ext uri="{FF2B5EF4-FFF2-40B4-BE49-F238E27FC236}">
                <a16:creationId xmlns:a16="http://schemas.microsoft.com/office/drawing/2014/main" id="{DE3B2A66-92D7-F9ED-693D-28FE4ECDFB63}"/>
              </a:ext>
            </a:extLst>
          </p:cNvPr>
          <p:cNvCxnSpPr>
            <a:cxnSpLocks/>
            <a:stCxn id="20" idx="1"/>
            <a:endCxn id="25" idx="6"/>
          </p:cNvCxnSpPr>
          <p:nvPr/>
        </p:nvCxnSpPr>
        <p:spPr>
          <a:xfrm flipH="1" flipV="1">
            <a:off x="10099964" y="2414950"/>
            <a:ext cx="358677" cy="144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F1BB3D2-F835-BB4A-5E68-4FFCAFBA766F}"/>
              </a:ext>
            </a:extLst>
          </p:cNvPr>
          <p:cNvSpPr/>
          <p:nvPr/>
        </p:nvSpPr>
        <p:spPr>
          <a:xfrm>
            <a:off x="9328068" y="2084751"/>
            <a:ext cx="771896" cy="66039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13F545C-8553-EB39-2DDB-4DE00C7DC562}"/>
              </a:ext>
            </a:extLst>
          </p:cNvPr>
          <p:cNvSpPr txBox="1"/>
          <p:nvPr/>
        </p:nvSpPr>
        <p:spPr>
          <a:xfrm>
            <a:off x="0" y="6513616"/>
            <a:ext cx="11067802" cy="369332"/>
          </a:xfrm>
          <a:prstGeom prst="rect">
            <a:avLst/>
          </a:prstGeom>
          <a:noFill/>
        </p:spPr>
        <p:txBody>
          <a:bodyPr wrap="square" rtlCol="0">
            <a:spAutoFit/>
          </a:bodyPr>
          <a:lstStyle/>
          <a:p>
            <a:r>
              <a:rPr lang="en-US" dirty="0"/>
              <a:t>Source:  </a:t>
            </a:r>
            <a:r>
              <a:rPr lang="en-US" dirty="0">
                <a:hlinkClick r:id="rId3"/>
              </a:rPr>
              <a:t>https://www.kaggle.com/datasets/knightbearr/sales-product-data</a:t>
            </a:r>
            <a:endParaRPr lang="en-US" dirty="0"/>
          </a:p>
        </p:txBody>
      </p:sp>
    </p:spTree>
    <p:extLst>
      <p:ext uri="{BB962C8B-B14F-4D97-AF65-F5344CB8AC3E}">
        <p14:creationId xmlns:p14="http://schemas.microsoft.com/office/powerpoint/2010/main" val="888833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84A0C8-8B4D-9A7B-88D2-1BF97DF22C3A}"/>
              </a:ext>
            </a:extLst>
          </p:cNvPr>
          <p:cNvPicPr>
            <a:picLocks noChangeAspect="1"/>
          </p:cNvPicPr>
          <p:nvPr/>
        </p:nvPicPr>
        <p:blipFill>
          <a:blip r:embed="rId2"/>
          <a:stretch>
            <a:fillRect/>
          </a:stretch>
        </p:blipFill>
        <p:spPr>
          <a:xfrm>
            <a:off x="2045075" y="1845096"/>
            <a:ext cx="8101850" cy="4545346"/>
          </a:xfrm>
          <a:prstGeom prst="rect">
            <a:avLst/>
          </a:prstGeom>
          <a:ln>
            <a:solidFill>
              <a:schemeClr val="tx1"/>
            </a:solidFill>
          </a:ln>
        </p:spPr>
      </p:pic>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Kaggle Sales Data – Power BI - Monitors</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923330"/>
          </a:xfrm>
          <a:prstGeom prst="rect">
            <a:avLst/>
          </a:prstGeom>
          <a:noFill/>
        </p:spPr>
        <p:txBody>
          <a:bodyPr wrap="square" rtlCol="0">
            <a:spAutoFit/>
          </a:bodyPr>
          <a:lstStyle/>
          <a:p>
            <a:r>
              <a:rPr lang="en-US" dirty="0"/>
              <a:t>-Below shows sales data specific to monitors sold</a:t>
            </a:r>
          </a:p>
          <a:p>
            <a:r>
              <a:rPr lang="en-US" dirty="0"/>
              <a:t>-Business insight opportunity: areas with exceptionally low monitor purchase rates where new revenue is waiting to be made.</a:t>
            </a:r>
          </a:p>
        </p:txBody>
      </p:sp>
      <p:sp>
        <p:nvSpPr>
          <p:cNvPr id="4" name="TextBox 3">
            <a:extLst>
              <a:ext uri="{FF2B5EF4-FFF2-40B4-BE49-F238E27FC236}">
                <a16:creationId xmlns:a16="http://schemas.microsoft.com/office/drawing/2014/main" id="{2E7229CE-EAFD-E570-F94C-37DA0CC4B6E3}"/>
              </a:ext>
            </a:extLst>
          </p:cNvPr>
          <p:cNvSpPr txBox="1"/>
          <p:nvPr/>
        </p:nvSpPr>
        <p:spPr>
          <a:xfrm>
            <a:off x="10506253" y="4457403"/>
            <a:ext cx="1454878" cy="646331"/>
          </a:xfrm>
          <a:prstGeom prst="rect">
            <a:avLst/>
          </a:prstGeom>
          <a:noFill/>
        </p:spPr>
        <p:txBody>
          <a:bodyPr wrap="square" rtlCol="0">
            <a:spAutoFit/>
          </a:bodyPr>
          <a:lstStyle/>
          <a:p>
            <a:r>
              <a:rPr lang="en-US" sz="1200" dirty="0"/>
              <a:t>Monitor sales peak day after overall peak sales.</a:t>
            </a:r>
          </a:p>
        </p:txBody>
      </p:sp>
      <p:sp>
        <p:nvSpPr>
          <p:cNvPr id="6" name="Oval 5">
            <a:extLst>
              <a:ext uri="{FF2B5EF4-FFF2-40B4-BE49-F238E27FC236}">
                <a16:creationId xmlns:a16="http://schemas.microsoft.com/office/drawing/2014/main" id="{B6840B81-A508-9690-2395-BE9F0F99DBEC}"/>
              </a:ext>
            </a:extLst>
          </p:cNvPr>
          <p:cNvSpPr/>
          <p:nvPr/>
        </p:nvSpPr>
        <p:spPr>
          <a:xfrm rot="19657997">
            <a:off x="8259290" y="5919434"/>
            <a:ext cx="457200" cy="253808"/>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32C9203-049B-8E5A-8F9C-F31614FF122A}"/>
              </a:ext>
            </a:extLst>
          </p:cNvPr>
          <p:cNvCxnSpPr>
            <a:cxnSpLocks/>
            <a:stCxn id="4" idx="1"/>
            <a:endCxn id="6" idx="6"/>
          </p:cNvCxnSpPr>
          <p:nvPr/>
        </p:nvCxnSpPr>
        <p:spPr>
          <a:xfrm flipH="1">
            <a:off x="8680974" y="4780569"/>
            <a:ext cx="1825279" cy="1143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C1E4DA3-625E-91A7-8D97-0B5BEE29C677}"/>
              </a:ext>
            </a:extLst>
          </p:cNvPr>
          <p:cNvSpPr txBox="1"/>
          <p:nvPr/>
        </p:nvSpPr>
        <p:spPr>
          <a:xfrm>
            <a:off x="0" y="6513616"/>
            <a:ext cx="11067802" cy="369332"/>
          </a:xfrm>
          <a:prstGeom prst="rect">
            <a:avLst/>
          </a:prstGeom>
          <a:noFill/>
        </p:spPr>
        <p:txBody>
          <a:bodyPr wrap="square" rtlCol="0">
            <a:spAutoFit/>
          </a:bodyPr>
          <a:lstStyle/>
          <a:p>
            <a:r>
              <a:rPr lang="en-US" dirty="0"/>
              <a:t>Source:  </a:t>
            </a:r>
            <a:r>
              <a:rPr lang="en-US" dirty="0">
                <a:hlinkClick r:id="rId3"/>
              </a:rPr>
              <a:t>https://www.kaggle.com/datasets/knightbearr/sales-product-data</a:t>
            </a:r>
            <a:endParaRPr lang="en-US" dirty="0"/>
          </a:p>
        </p:txBody>
      </p:sp>
    </p:spTree>
    <p:extLst>
      <p:ext uri="{BB962C8B-B14F-4D97-AF65-F5344CB8AC3E}">
        <p14:creationId xmlns:p14="http://schemas.microsoft.com/office/powerpoint/2010/main" val="1507070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le of credit cards">
            <a:extLst>
              <a:ext uri="{FF2B5EF4-FFF2-40B4-BE49-F238E27FC236}">
                <a16:creationId xmlns:a16="http://schemas.microsoft.com/office/drawing/2014/main" id="{99429C97-91B6-5435-1BAC-023545A8BC4E}"/>
              </a:ext>
            </a:extLst>
          </p:cNvPr>
          <p:cNvPicPr>
            <a:picLocks noChangeAspect="1"/>
          </p:cNvPicPr>
          <p:nvPr/>
        </p:nvPicPr>
        <p:blipFill rotWithShape="1">
          <a:blip r:embed="rId3"/>
          <a:srcRect t="409"/>
          <a:stretch/>
        </p:blipFill>
        <p:spPr>
          <a:xfrm>
            <a:off x="4313766" y="1087747"/>
            <a:ext cx="7497233" cy="4983934"/>
          </a:xfrm>
          <a:prstGeom prst="rect">
            <a:avLst/>
          </a:prstGeom>
          <a:noFill/>
        </p:spPr>
      </p:pic>
      <p:sp>
        <p:nvSpPr>
          <p:cNvPr id="7" name="Title 1">
            <a:extLst>
              <a:ext uri="{FF2B5EF4-FFF2-40B4-BE49-F238E27FC236}">
                <a16:creationId xmlns:a16="http://schemas.microsoft.com/office/drawing/2014/main" id="{2A83DB34-D73F-3632-4192-3A731E365527}"/>
              </a:ext>
            </a:extLst>
          </p:cNvPr>
          <p:cNvSpPr txBox="1">
            <a:spLocks/>
          </p:cNvSpPr>
          <p:nvPr/>
        </p:nvSpPr>
        <p:spPr>
          <a:xfrm>
            <a:off x="213057" y="2982915"/>
            <a:ext cx="2975468" cy="141165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Credit Card Fraud Classification</a:t>
            </a:r>
          </a:p>
        </p:txBody>
      </p:sp>
    </p:spTree>
    <p:extLst>
      <p:ext uri="{BB962C8B-B14F-4D97-AF65-F5344CB8AC3E}">
        <p14:creationId xmlns:p14="http://schemas.microsoft.com/office/powerpoint/2010/main" val="1349631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F4F7BAF1-4956-56E0-AFE1-5000F3BF72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70" b="-80"/>
          <a:stretch/>
        </p:blipFill>
        <p:spPr bwMode="auto">
          <a:xfrm>
            <a:off x="492144" y="1787237"/>
            <a:ext cx="5997630" cy="4684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7F6BBD-C342-B344-D46F-12AF351C6527}"/>
              </a:ext>
            </a:extLst>
          </p:cNvPr>
          <p:cNvSpPr>
            <a:spLocks noGrp="1"/>
          </p:cNvSpPr>
          <p:nvPr>
            <p:ph type="title"/>
          </p:nvPr>
        </p:nvSpPr>
        <p:spPr>
          <a:xfrm>
            <a:off x="581192" y="702156"/>
            <a:ext cx="11029616" cy="526940"/>
          </a:xfrm>
        </p:spPr>
        <p:txBody>
          <a:bodyPr>
            <a:normAutofit/>
          </a:bodyPr>
          <a:lstStyle/>
          <a:p>
            <a:r>
              <a:rPr lang="en-US" dirty="0"/>
              <a:t>Fraud Datasets</a:t>
            </a:r>
          </a:p>
        </p:txBody>
      </p:sp>
      <p:sp>
        <p:nvSpPr>
          <p:cNvPr id="16" name="TextBox 15">
            <a:extLst>
              <a:ext uri="{FF2B5EF4-FFF2-40B4-BE49-F238E27FC236}">
                <a16:creationId xmlns:a16="http://schemas.microsoft.com/office/drawing/2014/main" id="{ABA907C1-0989-08C5-17AE-037ECD762EE2}"/>
              </a:ext>
            </a:extLst>
          </p:cNvPr>
          <p:cNvSpPr txBox="1"/>
          <p:nvPr/>
        </p:nvSpPr>
        <p:spPr>
          <a:xfrm>
            <a:off x="528452" y="1169491"/>
            <a:ext cx="11186556" cy="646331"/>
          </a:xfrm>
          <a:prstGeom prst="rect">
            <a:avLst/>
          </a:prstGeom>
          <a:noFill/>
        </p:spPr>
        <p:txBody>
          <a:bodyPr wrap="square" rtlCol="0">
            <a:spAutoFit/>
          </a:bodyPr>
          <a:lstStyle/>
          <a:p>
            <a:r>
              <a:rPr lang="en-US" dirty="0"/>
              <a:t>-Using two different credit card fraud datasets, two correlation heat maps were made in R to show the relevance of certain predictors on the outcome (fraudulent or legitimate transactions)</a:t>
            </a:r>
          </a:p>
        </p:txBody>
      </p:sp>
      <p:sp>
        <p:nvSpPr>
          <p:cNvPr id="12" name="TextBox 11">
            <a:extLst>
              <a:ext uri="{FF2B5EF4-FFF2-40B4-BE49-F238E27FC236}">
                <a16:creationId xmlns:a16="http://schemas.microsoft.com/office/drawing/2014/main" id="{DC1E4DA3-625E-91A7-8D97-0B5BEE29C677}"/>
              </a:ext>
            </a:extLst>
          </p:cNvPr>
          <p:cNvSpPr txBox="1"/>
          <p:nvPr/>
        </p:nvSpPr>
        <p:spPr>
          <a:xfrm>
            <a:off x="0" y="5985164"/>
            <a:ext cx="11067802" cy="923330"/>
          </a:xfrm>
          <a:prstGeom prst="rect">
            <a:avLst/>
          </a:prstGeom>
          <a:noFill/>
        </p:spPr>
        <p:txBody>
          <a:bodyPr wrap="square" rtlCol="0">
            <a:spAutoFit/>
          </a:bodyPr>
          <a:lstStyle/>
          <a:p>
            <a:r>
              <a:rPr lang="en-US" dirty="0"/>
              <a:t>Sources:  </a:t>
            </a:r>
          </a:p>
          <a:p>
            <a:r>
              <a:rPr lang="en-US" dirty="0">
                <a:hlinkClick r:id="rId3"/>
              </a:rPr>
              <a:t>https://www.kaggle.com/datasets/dhanushnarayananr/credit-card-fraud</a:t>
            </a:r>
            <a:r>
              <a:rPr lang="en-US" dirty="0"/>
              <a:t> </a:t>
            </a:r>
          </a:p>
          <a:p>
            <a:r>
              <a:rPr lang="en-US" dirty="0">
                <a:hlinkClick r:id="rId4"/>
              </a:rPr>
              <a:t>https://www.kaggle.com/datasets/kartik2112/fraud-detection</a:t>
            </a:r>
            <a:endParaRPr lang="en-US" dirty="0"/>
          </a:p>
        </p:txBody>
      </p:sp>
      <p:pic>
        <p:nvPicPr>
          <p:cNvPr id="13" name="Picture 2">
            <a:extLst>
              <a:ext uri="{FF2B5EF4-FFF2-40B4-BE49-F238E27FC236}">
                <a16:creationId xmlns:a16="http://schemas.microsoft.com/office/drawing/2014/main" id="{645E0B87-CD4E-3FDE-6278-7AFCFAFB1A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002" r="-72"/>
          <a:stretch/>
        </p:blipFill>
        <p:spPr bwMode="auto">
          <a:xfrm>
            <a:off x="5944191" y="1787237"/>
            <a:ext cx="5556594" cy="4597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4D5D3FD-258D-CC62-4B05-C604262663D6}"/>
              </a:ext>
            </a:extLst>
          </p:cNvPr>
          <p:cNvSpPr txBox="1"/>
          <p:nvPr/>
        </p:nvSpPr>
        <p:spPr>
          <a:xfrm>
            <a:off x="308759" y="1912990"/>
            <a:ext cx="2582883" cy="1600438"/>
          </a:xfrm>
          <a:prstGeom prst="rect">
            <a:avLst/>
          </a:prstGeom>
          <a:noFill/>
        </p:spPr>
        <p:txBody>
          <a:bodyPr wrap="square" rtlCol="0">
            <a:spAutoFit/>
          </a:bodyPr>
          <a:lstStyle/>
          <a:p>
            <a:r>
              <a:rPr lang="en-US" sz="1400" dirty="0"/>
              <a:t>-In the 1</a:t>
            </a:r>
            <a:r>
              <a:rPr lang="en-US" sz="1400" baseline="30000" dirty="0"/>
              <a:t>st</a:t>
            </a:r>
            <a:r>
              <a:rPr lang="en-US" sz="1400" dirty="0"/>
              <a:t> dataset, the ratio to median purchase price was the most significant predictor</a:t>
            </a:r>
          </a:p>
          <a:p>
            <a:endParaRPr lang="en-US" sz="1400" dirty="0"/>
          </a:p>
          <a:p>
            <a:r>
              <a:rPr lang="en-US" sz="1400" dirty="0"/>
              <a:t>-Chip use and pin number use were more correlated with legitimate transactions</a:t>
            </a:r>
          </a:p>
        </p:txBody>
      </p:sp>
    </p:spTree>
    <p:extLst>
      <p:ext uri="{BB962C8B-B14F-4D97-AF65-F5344CB8AC3E}">
        <p14:creationId xmlns:p14="http://schemas.microsoft.com/office/powerpoint/2010/main" val="1737459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3BF2FBB0-934E-E5B2-DED7-56A53134D468}"/>
              </a:ext>
            </a:extLst>
          </p:cNvPr>
          <p:cNvPicPr>
            <a:picLocks noChangeAspect="1"/>
          </p:cNvPicPr>
          <p:nvPr/>
        </p:nvPicPr>
        <p:blipFill>
          <a:blip r:embed="rId3"/>
          <a:stretch>
            <a:fillRect/>
          </a:stretch>
        </p:blipFill>
        <p:spPr>
          <a:xfrm>
            <a:off x="11094720" y="6400800"/>
            <a:ext cx="1097280" cy="457200"/>
          </a:xfrm>
          <a:prstGeom prst="rect">
            <a:avLst/>
          </a:prstGeom>
        </p:spPr>
      </p:pic>
      <p:pic>
        <p:nvPicPr>
          <p:cNvPr id="5" name="Picture 5" descr="Brain model with LED lights">
            <a:extLst>
              <a:ext uri="{FF2B5EF4-FFF2-40B4-BE49-F238E27FC236}">
                <a16:creationId xmlns:a16="http://schemas.microsoft.com/office/drawing/2014/main" id="{2B260384-104A-DAAB-DBCC-834FD5C30AE8}"/>
              </a:ext>
            </a:extLst>
          </p:cNvPr>
          <p:cNvPicPr>
            <a:picLocks noChangeAspect="1"/>
          </p:cNvPicPr>
          <p:nvPr/>
        </p:nvPicPr>
        <p:blipFill>
          <a:blip r:embed="rId4"/>
          <a:stretch>
            <a:fillRect/>
          </a:stretch>
        </p:blipFill>
        <p:spPr>
          <a:xfrm>
            <a:off x="2887316" y="1128942"/>
            <a:ext cx="6822976" cy="5119598"/>
          </a:xfrm>
          <a:prstGeom prst="rect">
            <a:avLst/>
          </a:prstGeom>
        </p:spPr>
      </p:pic>
      <p:sp>
        <p:nvSpPr>
          <p:cNvPr id="4" name="Title 1">
            <a:extLst>
              <a:ext uri="{FF2B5EF4-FFF2-40B4-BE49-F238E27FC236}">
                <a16:creationId xmlns:a16="http://schemas.microsoft.com/office/drawing/2014/main" id="{5C08EC59-BF77-9431-8C93-7F8B0014BA14}"/>
              </a:ext>
            </a:extLst>
          </p:cNvPr>
          <p:cNvSpPr txBox="1">
            <a:spLocks/>
          </p:cNvSpPr>
          <p:nvPr/>
        </p:nvSpPr>
        <p:spPr>
          <a:xfrm>
            <a:off x="213057" y="2982915"/>
            <a:ext cx="2975468" cy="141165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Engineering Data Visualization</a:t>
            </a:r>
          </a:p>
        </p:txBody>
      </p:sp>
    </p:spTree>
    <p:extLst>
      <p:ext uri="{BB962C8B-B14F-4D97-AF65-F5344CB8AC3E}">
        <p14:creationId xmlns:p14="http://schemas.microsoft.com/office/powerpoint/2010/main" val="150171183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{B6049D51-472B-45C9-807C-E6D6F30E30DB}tf33552983_win32</Template>
  <TotalTime>3094</TotalTime>
  <Words>3238</Words>
  <Application>Microsoft Office PowerPoint</Application>
  <PresentationFormat>Widescreen</PresentationFormat>
  <Paragraphs>2481</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Franklin Gothic Book</vt:lpstr>
      <vt:lpstr>Franklin Gothic Demi</vt:lpstr>
      <vt:lpstr>Wingdings 2</vt:lpstr>
      <vt:lpstr>DividendVTI</vt:lpstr>
      <vt:lpstr>Dan Sartoris Data Visualization Examples</vt:lpstr>
      <vt:lpstr>PowerPoint Presentation</vt:lpstr>
      <vt:lpstr>My Pandemic Job search – Power bi</vt:lpstr>
      <vt:lpstr>Sales Dashboard</vt:lpstr>
      <vt:lpstr>Kaggle Sales Data – Power BI</vt:lpstr>
      <vt:lpstr>Kaggle Sales Data – Power BI - Monitors</vt:lpstr>
      <vt:lpstr>PowerPoint Presentation</vt:lpstr>
      <vt:lpstr>Fraud Datasets</vt:lpstr>
      <vt:lpstr>PowerPoint Presentation</vt:lpstr>
      <vt:lpstr>2 Dimensional Heat Transfer In Excel</vt:lpstr>
      <vt:lpstr>2 Dimensional Heat Transfer In Excel</vt:lpstr>
      <vt:lpstr>Examples of Computational Fluid Dynamics (CFD)</vt:lpstr>
      <vt:lpstr>Parting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 Sartoris Data Visualization Examples</dc:title>
  <dc:creator>Sartoris, Daniel</dc:creator>
  <cp:lastModifiedBy>Sartoris, Daniel</cp:lastModifiedBy>
  <cp:revision>10</cp:revision>
  <dcterms:created xsi:type="dcterms:W3CDTF">2022-08-27T16:03:12Z</dcterms:created>
  <dcterms:modified xsi:type="dcterms:W3CDTF">2022-08-29T19:37:28Z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